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46"/>
  </p:notesMasterIdLst>
  <p:sldIdLst>
    <p:sldId id="261" r:id="rId2"/>
    <p:sldId id="305" r:id="rId3"/>
    <p:sldId id="262" r:id="rId4"/>
    <p:sldId id="278" r:id="rId5"/>
    <p:sldId id="298" r:id="rId6"/>
    <p:sldId id="271" r:id="rId7"/>
    <p:sldId id="318" r:id="rId8"/>
    <p:sldId id="319" r:id="rId9"/>
    <p:sldId id="267" r:id="rId10"/>
    <p:sldId id="273" r:id="rId11"/>
    <p:sldId id="285" r:id="rId12"/>
    <p:sldId id="329" r:id="rId13"/>
    <p:sldId id="321" r:id="rId14"/>
    <p:sldId id="284" r:id="rId15"/>
    <p:sldId id="322" r:id="rId16"/>
    <p:sldId id="328" r:id="rId17"/>
    <p:sldId id="294" r:id="rId18"/>
    <p:sldId id="338" r:id="rId19"/>
    <p:sldId id="297" r:id="rId20"/>
    <p:sldId id="303" r:id="rId21"/>
    <p:sldId id="287" r:id="rId22"/>
    <p:sldId id="295" r:id="rId23"/>
    <p:sldId id="339" r:id="rId24"/>
    <p:sldId id="296" r:id="rId25"/>
    <p:sldId id="330" r:id="rId26"/>
    <p:sldId id="320" r:id="rId27"/>
    <p:sldId id="331" r:id="rId28"/>
    <p:sldId id="333" r:id="rId29"/>
    <p:sldId id="332" r:id="rId30"/>
    <p:sldId id="334" r:id="rId31"/>
    <p:sldId id="335" r:id="rId32"/>
    <p:sldId id="336" r:id="rId33"/>
    <p:sldId id="337" r:id="rId34"/>
    <p:sldId id="290" r:id="rId35"/>
    <p:sldId id="291" r:id="rId36"/>
    <p:sldId id="293" r:id="rId37"/>
    <p:sldId id="292" r:id="rId38"/>
    <p:sldId id="327" r:id="rId39"/>
    <p:sldId id="288" r:id="rId40"/>
    <p:sldId id="310" r:id="rId41"/>
    <p:sldId id="307" r:id="rId42"/>
    <p:sldId id="323" r:id="rId43"/>
    <p:sldId id="316" r:id="rId44"/>
    <p:sldId id="30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BC279B-7A45-6ACC-D4BC-2274422D1560}" name="Praveen kumar M" initials="PkM" userId="1742071332ecb9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85E4-C67B-449E-A472-A227CAF9B6D9}" v="19" dt="2022-11-23T07:32:01.556"/>
    <p1510:client id="{2BB63CD5-5269-4751-948E-971CBCCE79B1}" v="127" dt="2022-11-23T06:10:02.410"/>
    <p1510:client id="{65BEA8C0-4D92-4310-91AD-D1D926F70128}" v="280" dt="2022-11-22T11:57:19.562"/>
    <p1510:client id="{821F36C2-3623-497D-8CCC-3768BDA1C3FC}" v="134" dt="2022-11-23T04:43:42.792"/>
    <p1510:client id="{8E6986FA-7D7C-4DF2-8126-4702E6140F31}" v="390" dt="2022-11-23T02:00:22.260"/>
    <p1510:client id="{D92927FE-4CD6-4883-B4C7-0BC1418836B8}" v="783" dt="2022-11-23T07:25:24.372"/>
    <p1510:client id="{E3F0A4A3-084C-45D6-8BDC-29ACC895F8DF}" v="212" dt="2022-11-22T13:39:29.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35697-A725-4469-ACAB-41CB553EA4D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D594648-4C78-403D-B34D-F6575FD8385B}" type="pres">
      <dgm:prSet presAssocID="{E1335697-A725-4469-ACAB-41CB553EA4D6}" presName="linearFlow" presStyleCnt="0">
        <dgm:presLayoutVars>
          <dgm:dir/>
          <dgm:resizeHandles val="exact"/>
        </dgm:presLayoutVars>
      </dgm:prSet>
      <dgm:spPr/>
    </dgm:pt>
  </dgm:ptLst>
  <dgm:cxnLst>
    <dgm:cxn modelId="{F16F5319-FCDF-43AA-8405-65C242B15EE0}" type="presOf" srcId="{E1335697-A725-4469-ACAB-41CB553EA4D6}" destId="{3D594648-4C78-403D-B34D-F6575FD8385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0T16:00:43.4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1,'0'3133,"0"-3108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6F990-D6A9-41A3-8E30-1E81D4698FEE}" type="datetimeFigureOut">
              <a:rPr lang="en-IN" smtClean="0"/>
              <a:t>23-11-2022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5C950-056D-41DB-81D0-57E80D5C2513}" type="slidenum">
              <a:rPr lang="en-IN" smtClean="0"/>
              <a:t>‹#›</a:t>
            </a:fld>
            <a:endParaRPr lang="en-IN"/>
          </a:p>
        </p:txBody>
      </p:sp>
    </p:spTree>
    <p:extLst>
      <p:ext uri="{BB962C8B-B14F-4D97-AF65-F5344CB8AC3E}">
        <p14:creationId xmlns:p14="http://schemas.microsoft.com/office/powerpoint/2010/main" val="40647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15C950-056D-41DB-81D0-57E80D5C2513}" type="slidenum">
              <a:rPr lang="en-IN" smtClean="0"/>
              <a:t>26</a:t>
            </a:fld>
            <a:endParaRPr lang="en-IN"/>
          </a:p>
        </p:txBody>
      </p:sp>
    </p:spTree>
    <p:extLst>
      <p:ext uri="{BB962C8B-B14F-4D97-AF65-F5344CB8AC3E}">
        <p14:creationId xmlns:p14="http://schemas.microsoft.com/office/powerpoint/2010/main" val="274238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26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07386FC-66B4-43F3-835A-FE064B6441E8}" type="datetimeFigureOut">
              <a:rPr lang="en-IN" smtClean="0"/>
              <a:t>23-11-2022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54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35049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24718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5179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55917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6285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298052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43579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31776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48588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7386FC-66B4-43F3-835A-FE064B6441E8}"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89909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7386FC-66B4-43F3-835A-FE064B6441E8}" type="datetimeFigureOut">
              <a:rPr lang="en-IN" smtClean="0"/>
              <a:t>23-11-2022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29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7386FC-66B4-43F3-835A-FE064B6441E8}" type="datetimeFigureOut">
              <a:rPr lang="en-IN" smtClean="0"/>
              <a:t>23-11-2022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58487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386FC-66B4-43F3-835A-FE064B6441E8}" type="datetimeFigureOut">
              <a:rPr lang="en-IN" smtClean="0"/>
              <a:t>23-11-2022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819228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45161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4422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07386FC-66B4-43F3-835A-FE064B6441E8}" type="datetimeFigureOut">
              <a:rPr lang="en-IN" smtClean="0"/>
              <a:t>23-11-2022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22FAD2A-9DEE-4C0A-BF63-AD21E281EA8F}" type="slidenum">
              <a:rPr lang="en-IN" smtClean="0"/>
              <a:t>‹#›</a:t>
            </a:fld>
            <a:endParaRPr lang="en-IN"/>
          </a:p>
        </p:txBody>
      </p:sp>
    </p:spTree>
    <p:extLst>
      <p:ext uri="{BB962C8B-B14F-4D97-AF65-F5344CB8AC3E}">
        <p14:creationId xmlns:p14="http://schemas.microsoft.com/office/powerpoint/2010/main" val="3237305666"/>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ieeexplore.ieee.org/stamp/stamp.jsp?tp=&amp;arnumber=990517" TargetMode="External"/><Relationship Id="rId2" Type="http://schemas.openxmlformats.org/officeDocument/2006/relationships/hyperlink" Target="https://ieeexplore.ieee.org/stamp/stamp.jsp?tp=&amp;arnumber=8463886" TargetMode="External"/><Relationship Id="rId1" Type="http://schemas.openxmlformats.org/officeDocument/2006/relationships/slideLayout" Target="../slideLayouts/slideLayout1.xml"/><Relationship Id="rId6" Type="http://schemas.openxmlformats.org/officeDocument/2006/relationships/hyperlink" Target="https://www.sciencedirect.com/science/article/pii/S0144860921000753" TargetMode="External"/><Relationship Id="rId5" Type="http://schemas.openxmlformats.org/officeDocument/2006/relationships/hyperlink" Target="https://www.researchgate.net/publication/316184205_MobileNets_Efficient_Convolutional_Neural_Networks_for_Mobile_Vision_Applications" TargetMode="External"/><Relationship Id="rId4" Type="http://schemas.openxmlformats.org/officeDocument/2006/relationships/hyperlink" Target="https://www.ijert.org/research/object-detection-using-yolo-and-mobilenet-ssd-a-comparative-study-IJERTV11IS060065.pdf"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70B1567-61E6-4F9E-331B-B3E817141EB8}"/>
              </a:ext>
            </a:extLst>
          </p:cNvPr>
          <p:cNvGraphicFramePr/>
          <p:nvPr>
            <p:extLst>
              <p:ext uri="{D42A27DB-BD31-4B8C-83A1-F6EECF244321}">
                <p14:modId xmlns:p14="http://schemas.microsoft.com/office/powerpoint/2010/main" val="3588577341"/>
              </p:ext>
            </p:extLst>
          </p:nvPr>
        </p:nvGraphicFramePr>
        <p:xfrm>
          <a:off x="793102" y="1093133"/>
          <a:ext cx="10608905" cy="2335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76DD90B-3226-FA93-AB20-A0CB9232DC03}"/>
              </a:ext>
            </a:extLst>
          </p:cNvPr>
          <p:cNvSpPr>
            <a:spLocks noGrp="1"/>
          </p:cNvSpPr>
          <p:nvPr>
            <p:ph type="title"/>
          </p:nvPr>
        </p:nvSpPr>
        <p:spPr>
          <a:xfrm>
            <a:off x="523875" y="3722034"/>
            <a:ext cx="6372225" cy="2659716"/>
          </a:xfrm>
        </p:spPr>
        <p:txBody>
          <a:bodyPr>
            <a:normAutofit/>
          </a:bodyPr>
          <a:lstStyle/>
          <a:p>
            <a:r>
              <a:rPr lang="en-US" b="0">
                <a:solidFill>
                  <a:schemeClr val="accent3">
                    <a:lumMod val="40000"/>
                    <a:lumOff val="60000"/>
                  </a:schemeClr>
                </a:solidFill>
                <a:latin typeface="Cambria" panose="02040503050406030204" pitchFamily="18" charset="0"/>
                <a:ea typeface="Cambria" panose="02040503050406030204" pitchFamily="18" charset="0"/>
              </a:rPr>
              <a:t>IMAGE processing </a:t>
            </a:r>
            <a:r>
              <a:rPr lang="en-US">
                <a:solidFill>
                  <a:schemeClr val="accent3">
                    <a:lumMod val="40000"/>
                    <a:lumOff val="60000"/>
                  </a:schemeClr>
                </a:solidFill>
                <a:latin typeface="Cambria" panose="02040503050406030204" pitchFamily="18" charset="0"/>
                <a:ea typeface="Cambria" panose="02040503050406030204" pitchFamily="18" charset="0"/>
              </a:rPr>
              <a:t>in</a:t>
            </a:r>
            <a:r>
              <a:rPr lang="en-US" b="0">
                <a:solidFill>
                  <a:schemeClr val="accent3">
                    <a:lumMod val="40000"/>
                    <a:lumOff val="60000"/>
                  </a:schemeClr>
                </a:solidFill>
                <a:latin typeface="Cambria" panose="02040503050406030204" pitchFamily="18" charset="0"/>
                <a:ea typeface="Cambria" panose="02040503050406030204" pitchFamily="18" charset="0"/>
              </a:rPr>
              <a:t> </a:t>
            </a:r>
            <a:r>
              <a:rPr lang="en-US" b="0" err="1">
                <a:solidFill>
                  <a:schemeClr val="accent3">
                    <a:lumMod val="40000"/>
                    <a:lumOff val="60000"/>
                  </a:schemeClr>
                </a:solidFill>
                <a:latin typeface="Cambria" panose="02040503050406030204" pitchFamily="18" charset="0"/>
                <a:ea typeface="Cambria" panose="02040503050406030204" pitchFamily="18" charset="0"/>
              </a:rPr>
              <a:t>JETSoN</a:t>
            </a:r>
            <a:r>
              <a:rPr lang="en-US" b="0">
                <a:solidFill>
                  <a:schemeClr val="accent3">
                    <a:lumMod val="40000"/>
                    <a:lumOff val="60000"/>
                  </a:schemeClr>
                </a:solidFill>
                <a:latin typeface="Cambria" panose="02040503050406030204" pitchFamily="18" charset="0"/>
                <a:ea typeface="Cambria" panose="02040503050406030204" pitchFamily="18" charset="0"/>
              </a:rPr>
              <a:t> NANO and </a:t>
            </a:r>
            <a:r>
              <a:rPr lang="en-US" b="0" err="1">
                <a:solidFill>
                  <a:schemeClr val="accent3">
                    <a:lumMod val="40000"/>
                    <a:lumOff val="60000"/>
                  </a:schemeClr>
                </a:solidFill>
                <a:latin typeface="Cambria" panose="02040503050406030204" pitchFamily="18" charset="0"/>
                <a:ea typeface="Cambria" panose="02040503050406030204" pitchFamily="18" charset="0"/>
              </a:rPr>
              <a:t>tinyml</a:t>
            </a:r>
            <a:r>
              <a:rPr lang="en-US" b="0">
                <a:solidFill>
                  <a:schemeClr val="accent3">
                    <a:lumMod val="40000"/>
                    <a:lumOff val="60000"/>
                  </a:schemeClr>
                </a:solidFill>
                <a:latin typeface="Cambria" panose="02040503050406030204" pitchFamily="18" charset="0"/>
                <a:ea typeface="Cambria" panose="02040503050406030204" pitchFamily="18" charset="0"/>
              </a:rPr>
              <a:t> </a:t>
            </a:r>
            <a:br>
              <a:rPr lang="en-IN">
                <a:solidFill>
                  <a:schemeClr val="accent3">
                    <a:lumMod val="40000"/>
                    <a:lumOff val="60000"/>
                  </a:schemeClr>
                </a:solidFill>
              </a:rPr>
            </a:br>
            <a:endParaRPr lang="en-IN"/>
          </a:p>
        </p:txBody>
      </p:sp>
      <p:sp>
        <p:nvSpPr>
          <p:cNvPr id="8" name="Text Placeholder 7">
            <a:extLst>
              <a:ext uri="{FF2B5EF4-FFF2-40B4-BE49-F238E27FC236}">
                <a16:creationId xmlns:a16="http://schemas.microsoft.com/office/drawing/2014/main" id="{B2A941BF-5298-234D-DC9B-9642AC8DD75E}"/>
              </a:ext>
            </a:extLst>
          </p:cNvPr>
          <p:cNvSpPr>
            <a:spLocks noGrp="1"/>
          </p:cNvSpPr>
          <p:nvPr>
            <p:ph sz="half" idx="1"/>
          </p:nvPr>
        </p:nvSpPr>
        <p:spPr/>
        <p:txBody>
          <a:bodyPr>
            <a:normAutofit/>
          </a:bodyPr>
          <a:lstStyle/>
          <a:p>
            <a:endParaRPr lang="en-IN" sz="2100"/>
          </a:p>
          <a:p>
            <a:endParaRPr lang="en-IN" sz="2100"/>
          </a:p>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endParaRPr kumimoji="0" lang="en-IN" sz="7200" b="0" i="0" u="none" strike="noStrike" kern="1200" cap="none" spc="0" normalizeH="0" baseline="0" noProof="0">
              <a:ln>
                <a:noFill/>
              </a:ln>
              <a:solidFill>
                <a:srgbClr val="76DBF4">
                  <a:lumMod val="40000"/>
                  <a:lumOff val="60000"/>
                </a:srgbClr>
              </a:solidFill>
              <a:effectLst/>
              <a:uLnTx/>
              <a:uFillTx/>
              <a:latin typeface="Arial" panose="020B0604020202020204" pitchFamily="34" charset="0"/>
              <a:ea typeface="+mn-ea"/>
              <a:cs typeface="Arial" panose="020B0604020202020204" pitchFamily="34" charset="0"/>
            </a:endParaRPr>
          </a:p>
          <a:p>
            <a:endParaRPr lang="en-IN" sz="2000">
              <a:solidFill>
                <a:schemeClr val="tx2">
                  <a:lumMod val="40000"/>
                  <a:lumOff val="60000"/>
                </a:schemeClr>
              </a:solidFill>
              <a:latin typeface="Arial" panose="020B0604020202020204" pitchFamily="34" charset="0"/>
              <a:cs typeface="Arial" panose="020B0604020202020204" pitchFamily="34" charset="0"/>
            </a:endParaRPr>
          </a:p>
          <a:p>
            <a:pPr marL="0" indent="0">
              <a:buNone/>
            </a:pPr>
            <a:r>
              <a:rPr lang="en-IN"/>
              <a:t>    </a:t>
            </a:r>
          </a:p>
        </p:txBody>
      </p:sp>
      <p:pic>
        <p:nvPicPr>
          <p:cNvPr id="3" name="Picture 2">
            <a:extLst>
              <a:ext uri="{FF2B5EF4-FFF2-40B4-BE49-F238E27FC236}">
                <a16:creationId xmlns:a16="http://schemas.microsoft.com/office/drawing/2014/main" id="{4C958A8F-9882-F690-DF4B-2432F643B990}"/>
              </a:ext>
            </a:extLst>
          </p:cNvPr>
          <p:cNvPicPr>
            <a:picLocks noChangeAspect="1"/>
          </p:cNvPicPr>
          <p:nvPr/>
        </p:nvPicPr>
        <p:blipFill>
          <a:blip r:embed="rId7"/>
          <a:stretch>
            <a:fillRect/>
          </a:stretch>
        </p:blipFill>
        <p:spPr>
          <a:xfrm>
            <a:off x="1123630" y="643271"/>
            <a:ext cx="4058816" cy="2500619"/>
          </a:xfrm>
          <a:prstGeom prst="rect">
            <a:avLst/>
          </a:prstGeom>
        </p:spPr>
      </p:pic>
      <p:pic>
        <p:nvPicPr>
          <p:cNvPr id="9" name="Picture 8">
            <a:extLst>
              <a:ext uri="{FF2B5EF4-FFF2-40B4-BE49-F238E27FC236}">
                <a16:creationId xmlns:a16="http://schemas.microsoft.com/office/drawing/2014/main" id="{14F78EA0-B5DF-C22E-234A-6050987CB830}"/>
              </a:ext>
            </a:extLst>
          </p:cNvPr>
          <p:cNvPicPr>
            <a:picLocks noChangeAspect="1"/>
          </p:cNvPicPr>
          <p:nvPr/>
        </p:nvPicPr>
        <p:blipFill>
          <a:blip r:embed="rId8"/>
          <a:stretch>
            <a:fillRect/>
          </a:stretch>
        </p:blipFill>
        <p:spPr>
          <a:xfrm>
            <a:off x="6972300" y="800100"/>
            <a:ext cx="3314700" cy="2542252"/>
          </a:xfrm>
          <a:prstGeom prst="rect">
            <a:avLst/>
          </a:prstGeom>
        </p:spPr>
      </p:pic>
      <p:sp>
        <p:nvSpPr>
          <p:cNvPr id="5" name="Rectangle: Rounded Corners 4">
            <a:extLst>
              <a:ext uri="{FF2B5EF4-FFF2-40B4-BE49-F238E27FC236}">
                <a16:creationId xmlns:a16="http://schemas.microsoft.com/office/drawing/2014/main" id="{EA26F2DC-DAF4-AFD9-E277-EFD0C327BCD4}"/>
              </a:ext>
            </a:extLst>
          </p:cNvPr>
          <p:cNvSpPr/>
          <p:nvPr/>
        </p:nvSpPr>
        <p:spPr>
          <a:xfrm>
            <a:off x="7529804" y="4217438"/>
            <a:ext cx="4021494" cy="1574542"/>
          </a:xfrm>
          <a:prstGeom prst="round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chemeClr val="accent3"/>
                </a:solidFill>
                <a:latin typeface="Cambria" panose="02040503050406030204" pitchFamily="18" charset="0"/>
                <a:ea typeface="Cambria" panose="02040503050406030204" pitchFamily="18" charset="0"/>
              </a:rPr>
              <a:t>M PRAVEEN KUMAR(21ECB0B31)</a:t>
            </a:r>
          </a:p>
          <a:p>
            <a:pPr algn="ctr"/>
            <a:r>
              <a:rPr lang="en-US" sz="1800">
                <a:solidFill>
                  <a:schemeClr val="accent3"/>
                </a:solidFill>
                <a:latin typeface="Cambria" panose="02040503050406030204" pitchFamily="18" charset="0"/>
                <a:ea typeface="Cambria" panose="02040503050406030204" pitchFamily="18" charset="0"/>
              </a:rPr>
              <a:t>MVS SRIMANTH(21ECB0B33)</a:t>
            </a:r>
            <a:endParaRPr lang="en-IN" sz="1800">
              <a:solidFill>
                <a:schemeClr val="accent3"/>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1778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155C-7D4A-D99E-BC24-50887F496701}"/>
              </a:ext>
            </a:extLst>
          </p:cNvPr>
          <p:cNvSpPr>
            <a:spLocks noGrp="1"/>
          </p:cNvSpPr>
          <p:nvPr>
            <p:ph type="ctrTitle"/>
          </p:nvPr>
        </p:nvSpPr>
        <p:spPr>
          <a:xfrm>
            <a:off x="429208" y="74645"/>
            <a:ext cx="7567128" cy="3209732"/>
          </a:xfrm>
        </p:spPr>
        <p:txBody>
          <a:bodyPr>
            <a:normAutofit fontScale="90000"/>
          </a:bodyPr>
          <a:lstStyle/>
          <a:p>
            <a:pPr algn="l"/>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endParaRPr lang="en-IN">
              <a:solidFill>
                <a:schemeClr val="accent1">
                  <a:lumMod val="20000"/>
                  <a:lumOff val="80000"/>
                </a:schemeClr>
              </a:solidFill>
            </a:endParaRPr>
          </a:p>
        </p:txBody>
      </p:sp>
      <p:sp>
        <p:nvSpPr>
          <p:cNvPr id="3" name="Subtitle 2">
            <a:extLst>
              <a:ext uri="{FF2B5EF4-FFF2-40B4-BE49-F238E27FC236}">
                <a16:creationId xmlns:a16="http://schemas.microsoft.com/office/drawing/2014/main" id="{7ACC544E-99EF-0CD4-62C5-A464895357F2}"/>
              </a:ext>
            </a:extLst>
          </p:cNvPr>
          <p:cNvSpPr>
            <a:spLocks noGrp="1"/>
          </p:cNvSpPr>
          <p:nvPr>
            <p:ph type="subTitle" idx="1"/>
          </p:nvPr>
        </p:nvSpPr>
        <p:spPr>
          <a:xfrm>
            <a:off x="429208" y="503853"/>
            <a:ext cx="6814424" cy="5855130"/>
          </a:xfrm>
        </p:spPr>
        <p:txBody>
          <a:bodyPr>
            <a:normAutofit lnSpcReduction="10000"/>
          </a:bodyPr>
          <a:lstStyle/>
          <a:p>
            <a:r>
              <a:rPr lang="en-US" sz="3000" b="0" i="0" u="none" strike="noStrike">
                <a:solidFill>
                  <a:schemeClr val="accent2">
                    <a:lumMod val="60000"/>
                    <a:lumOff val="40000"/>
                  </a:schemeClr>
                </a:solidFill>
                <a:effectLst/>
                <a:latin typeface="Arial" panose="020B0604020202020204" pitchFamily="34" charset="0"/>
              </a:rPr>
              <a:t>What is NumPy?</a:t>
            </a:r>
          </a:p>
          <a:p>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is a Python library used for working with arrays.</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It also has functions for working in domain of linear algebra, </a:t>
            </a:r>
            <a:r>
              <a:rPr lang="en-US" sz="1900" b="0" i="0" err="1">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fourier</a:t>
            </a: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 transform, and matrices.</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was created in 2005 by Travis Oliphant. It is an open source project and you can use it freely.</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stands for Numerical Python.</a:t>
            </a:r>
          </a:p>
          <a:p>
            <a:endParaRPr lang="en-US" sz="3300" b="0" i="0" u="none" strike="noStrike">
              <a:solidFill>
                <a:schemeClr val="accent2">
                  <a:lumMod val="60000"/>
                  <a:lumOff val="40000"/>
                </a:schemeClr>
              </a:solidFill>
              <a:effectLst/>
              <a:latin typeface="Arial" panose="020B0604020202020204" pitchFamily="34" charset="0"/>
            </a:endParaRPr>
          </a:p>
          <a:p>
            <a:r>
              <a:rPr lang="en-US" sz="3000" b="0" i="0" u="none" strike="noStrike">
                <a:solidFill>
                  <a:schemeClr val="accent2">
                    <a:lumMod val="60000"/>
                    <a:lumOff val="40000"/>
                  </a:schemeClr>
                </a:solidFill>
                <a:effectLst/>
                <a:latin typeface="Arial" panose="020B0604020202020204" pitchFamily="34" charset="0"/>
              </a:rPr>
              <a:t>Why Use NumPy?</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In Python we have lists that serve the purpose of arrays, but they are slow to process.</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NumPy aims to provide an array object that is up to 50x faster than traditional Python lists.</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The array object in NumPy is called </a:t>
            </a:r>
            <a:r>
              <a:rPr lang="en-US" sz="19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it provides a lot of supporting functions that make working with </a:t>
            </a:r>
            <a:r>
              <a:rPr lang="en-US" sz="19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very easy.</a:t>
            </a:r>
            <a:endParaRPr lang="en-IN" sz="19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3074" name="Picture 2" descr="NumPy - Wikipedia">
            <a:extLst>
              <a:ext uri="{FF2B5EF4-FFF2-40B4-BE49-F238E27FC236}">
                <a16:creationId xmlns:a16="http://schemas.microsoft.com/office/drawing/2014/main" id="{CC3CF4F0-6F75-A85E-6B19-6A82777AF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293" y="2649546"/>
            <a:ext cx="3785119" cy="247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FD4E-5D19-9EFC-BB05-3F4DA91A1C07}"/>
              </a:ext>
            </a:extLst>
          </p:cNvPr>
          <p:cNvSpPr>
            <a:spLocks noGrp="1"/>
          </p:cNvSpPr>
          <p:nvPr>
            <p:ph type="ctrTitle"/>
          </p:nvPr>
        </p:nvSpPr>
        <p:spPr>
          <a:xfrm>
            <a:off x="684212" y="685800"/>
            <a:ext cx="6668310" cy="695131"/>
          </a:xfrm>
        </p:spPr>
        <p:txBody>
          <a:bodyPr>
            <a:norm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FACE RECOGNITION</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1532A88-1C96-3D85-640B-918CFC59C48B}"/>
              </a:ext>
            </a:extLst>
          </p:cNvPr>
          <p:cNvSpPr>
            <a:spLocks noGrp="1"/>
          </p:cNvSpPr>
          <p:nvPr>
            <p:ph type="subTitle" idx="1"/>
          </p:nvPr>
        </p:nvSpPr>
        <p:spPr>
          <a:xfrm>
            <a:off x="684212" y="1651519"/>
            <a:ext cx="6400800" cy="4880217"/>
          </a:xfrm>
        </p:spPr>
        <p:txBody>
          <a:bodyPr>
            <a:noAutofit/>
          </a:bodyPr>
          <a:lstStyle/>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way of identifying or confirming an individual’s identity using their face. Facial recognition systems can be used to identify people in photos, videos, or in real-time.</a:t>
            </a: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category of biometric security. Other forms of biometric software include voice recognition, fingerprint recognition, and eye retina or iris recognition. The technology is mostly used for security and law enforcement, though there is increasing interest in other areas of use.</a:t>
            </a:r>
            <a:endParaRPr lang="en-US" sz="1800">
              <a:solidFill>
                <a:schemeClr val="accent1">
                  <a:lumMod val="20000"/>
                  <a:lumOff val="80000"/>
                </a:schemeClr>
              </a:solidFill>
              <a:latin typeface="Cambria" panose="02040503050406030204" pitchFamily="18" charset="0"/>
              <a:ea typeface="Cambria" panose="02040503050406030204" pitchFamily="18" charset="0"/>
            </a:endParaRP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In the past few years, face recognition owned significant consideration and appreciated as one of the most promising applications in the field of image analysis. The method of face detection in pictures is complicated because of variability present across human faces such as pose, expression, position and orientation, skin </a:t>
            </a:r>
            <a:r>
              <a:rPr lang="en-US" sz="1800" b="0" i="0" err="1">
                <a:solidFill>
                  <a:schemeClr val="accent1">
                    <a:lumMod val="20000"/>
                    <a:lumOff val="80000"/>
                  </a:schemeClr>
                </a:solidFill>
                <a:effectLst/>
                <a:latin typeface="Cambria" panose="02040503050406030204" pitchFamily="18" charset="0"/>
                <a:ea typeface="Cambria" panose="02040503050406030204" pitchFamily="18" charset="0"/>
              </a:rPr>
              <a:t>colour</a:t>
            </a:r>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 the presence of glasses or facial hair, differences in camera gain, lighting conditions, and image resolution.</a:t>
            </a:r>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7">
            <a:extLst>
              <a:ext uri="{FF2B5EF4-FFF2-40B4-BE49-F238E27FC236}">
                <a16:creationId xmlns:a16="http://schemas.microsoft.com/office/drawing/2014/main" id="{6C898B1C-DEBA-8429-116C-BD570F175303}"/>
              </a:ext>
            </a:extLst>
          </p:cNvPr>
          <p:cNvPicPr>
            <a:picLocks noChangeAspect="1"/>
          </p:cNvPicPr>
          <p:nvPr/>
        </p:nvPicPr>
        <p:blipFill>
          <a:blip r:embed="rId2"/>
          <a:stretch>
            <a:fillRect/>
          </a:stretch>
        </p:blipFill>
        <p:spPr>
          <a:xfrm>
            <a:off x="7830567" y="2146041"/>
            <a:ext cx="3771413" cy="3117726"/>
          </a:xfrm>
          <a:prstGeom prst="rect">
            <a:avLst/>
          </a:prstGeom>
        </p:spPr>
      </p:pic>
    </p:spTree>
    <p:extLst>
      <p:ext uri="{BB962C8B-B14F-4D97-AF65-F5344CB8AC3E}">
        <p14:creationId xmlns:p14="http://schemas.microsoft.com/office/powerpoint/2010/main" val="126058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2A4EA2D-7E0E-01F6-A7A6-3BB669DED60A}"/>
              </a:ext>
            </a:extLst>
          </p:cNvPr>
          <p:cNvSpPr/>
          <p:nvPr/>
        </p:nvSpPr>
        <p:spPr>
          <a:xfrm>
            <a:off x="1282803" y="1363862"/>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Import images, libraries</a:t>
            </a:r>
          </a:p>
        </p:txBody>
      </p:sp>
      <p:sp>
        <p:nvSpPr>
          <p:cNvPr id="10" name="Oval 9">
            <a:extLst>
              <a:ext uri="{FF2B5EF4-FFF2-40B4-BE49-F238E27FC236}">
                <a16:creationId xmlns:a16="http://schemas.microsoft.com/office/drawing/2014/main" id="{152EF376-65D8-5E41-6E0E-C2275F263EE3}"/>
              </a:ext>
            </a:extLst>
          </p:cNvPr>
          <p:cNvSpPr/>
          <p:nvPr/>
        </p:nvSpPr>
        <p:spPr>
          <a:xfrm>
            <a:off x="1745002" y="3963925"/>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predict the faces</a:t>
            </a:r>
          </a:p>
        </p:txBody>
      </p:sp>
      <p:sp>
        <p:nvSpPr>
          <p:cNvPr id="11" name="Oval 10">
            <a:extLst>
              <a:ext uri="{FF2B5EF4-FFF2-40B4-BE49-F238E27FC236}">
                <a16:creationId xmlns:a16="http://schemas.microsoft.com/office/drawing/2014/main" id="{6ABA7CE6-56F9-3254-62F7-C347363E4B67}"/>
              </a:ext>
            </a:extLst>
          </p:cNvPr>
          <p:cNvSpPr/>
          <p:nvPr/>
        </p:nvSpPr>
        <p:spPr>
          <a:xfrm>
            <a:off x="6279581" y="3963926"/>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train the model</a:t>
            </a:r>
          </a:p>
        </p:txBody>
      </p:sp>
      <p:sp>
        <p:nvSpPr>
          <p:cNvPr id="12" name="Oval 11">
            <a:extLst>
              <a:ext uri="{FF2B5EF4-FFF2-40B4-BE49-F238E27FC236}">
                <a16:creationId xmlns:a16="http://schemas.microsoft.com/office/drawing/2014/main" id="{04EE81F5-0406-455F-E8A1-4785818615A7}"/>
              </a:ext>
            </a:extLst>
          </p:cNvPr>
          <p:cNvSpPr/>
          <p:nvPr/>
        </p:nvSpPr>
        <p:spPr>
          <a:xfrm>
            <a:off x="5419295" y="1360331"/>
            <a:ext cx="3777802" cy="14381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Applying  </a:t>
            </a:r>
            <a:r>
              <a:rPr lang="en-US" err="1"/>
              <a:t>haarcascade</a:t>
            </a:r>
            <a:r>
              <a:rPr lang="en-US"/>
              <a:t> algorithm</a:t>
            </a:r>
          </a:p>
        </p:txBody>
      </p:sp>
      <p:sp>
        <p:nvSpPr>
          <p:cNvPr id="14" name="Arrow: Right 13">
            <a:extLst>
              <a:ext uri="{FF2B5EF4-FFF2-40B4-BE49-F238E27FC236}">
                <a16:creationId xmlns:a16="http://schemas.microsoft.com/office/drawing/2014/main" id="{B25E6B64-5ED7-744E-8EF2-3CA2A5E73089}"/>
              </a:ext>
            </a:extLst>
          </p:cNvPr>
          <p:cNvSpPr/>
          <p:nvPr/>
        </p:nvSpPr>
        <p:spPr>
          <a:xfrm rot="10800000">
            <a:off x="4670428" y="4448295"/>
            <a:ext cx="1212760" cy="375633"/>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7B46C41-4B83-9BC9-1E6E-C08CF156EFA1}"/>
              </a:ext>
            </a:extLst>
          </p:cNvPr>
          <p:cNvSpPr/>
          <p:nvPr/>
        </p:nvSpPr>
        <p:spPr>
          <a:xfrm>
            <a:off x="3918170" y="1806572"/>
            <a:ext cx="1212760" cy="375633"/>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C8ED059-47F7-6868-2E14-C42D178E6EDD}"/>
              </a:ext>
            </a:extLst>
          </p:cNvPr>
          <p:cNvSpPr/>
          <p:nvPr/>
        </p:nvSpPr>
        <p:spPr>
          <a:xfrm>
            <a:off x="7394054" y="2948724"/>
            <a:ext cx="386366" cy="794197"/>
          </a:xfrm>
          <a:prstGeom prst="down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0CDF3EA-CF06-E37D-557A-432B99A3D13A}"/>
              </a:ext>
            </a:extLst>
          </p:cNvPr>
          <p:cNvSpPr txBox="1"/>
          <p:nvPr/>
        </p:nvSpPr>
        <p:spPr>
          <a:xfrm>
            <a:off x="603697" y="536619"/>
            <a:ext cx="63455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accent3">
                    <a:lumMod val="40000"/>
                    <a:lumOff val="60000"/>
                  </a:schemeClr>
                </a:solidFill>
              </a:rPr>
              <a:t>WORKFLOW:</a:t>
            </a:r>
          </a:p>
        </p:txBody>
      </p:sp>
      <p:sp>
        <p:nvSpPr>
          <p:cNvPr id="4" name="Oval 3">
            <a:extLst>
              <a:ext uri="{FF2B5EF4-FFF2-40B4-BE49-F238E27FC236}">
                <a16:creationId xmlns:a16="http://schemas.microsoft.com/office/drawing/2014/main" id="{C35D95A5-1D77-4077-C185-A380E44C027D}"/>
              </a:ext>
            </a:extLst>
          </p:cNvPr>
          <p:cNvSpPr/>
          <p:nvPr/>
        </p:nvSpPr>
        <p:spPr>
          <a:xfrm>
            <a:off x="7287296" y="5366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1170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CFA7-86FC-E648-230B-2284C71C76E7}"/>
              </a:ext>
            </a:extLst>
          </p:cNvPr>
          <p:cNvSpPr>
            <a:spLocks noGrp="1"/>
          </p:cNvSpPr>
          <p:nvPr>
            <p:ph type="ctrTitle"/>
          </p:nvPr>
        </p:nvSpPr>
        <p:spPr>
          <a:xfrm>
            <a:off x="666959" y="211348"/>
            <a:ext cx="8001000" cy="704462"/>
          </a:xfrm>
        </p:spPr>
        <p:txBody>
          <a:bodyPr>
            <a:normAutofit/>
          </a:bodyPr>
          <a:lstStyle/>
          <a:p>
            <a:r>
              <a:rPr lang="en-IN" sz="3200" err="1">
                <a:solidFill>
                  <a:schemeClr val="accent2">
                    <a:lumMod val="60000"/>
                    <a:lumOff val="40000"/>
                  </a:schemeClr>
                </a:solidFill>
                <a:latin typeface="Cambria" panose="02040503050406030204" pitchFamily="18" charset="0"/>
                <a:ea typeface="Cambria" panose="02040503050406030204" pitchFamily="18" charset="0"/>
              </a:rPr>
              <a:t>Haar</a:t>
            </a:r>
            <a:r>
              <a:rPr lang="en-IN" sz="3200">
                <a:solidFill>
                  <a:schemeClr val="accent2">
                    <a:lumMod val="60000"/>
                    <a:lumOff val="40000"/>
                  </a:schemeClr>
                </a:solidFill>
                <a:latin typeface="Cambria" panose="02040503050406030204" pitchFamily="18" charset="0"/>
                <a:ea typeface="Cambria" panose="02040503050406030204" pitchFamily="18" charset="0"/>
              </a:rPr>
              <a:t> Cascade classifier</a:t>
            </a:r>
          </a:p>
        </p:txBody>
      </p:sp>
      <p:sp>
        <p:nvSpPr>
          <p:cNvPr id="3" name="Subtitle 2">
            <a:extLst>
              <a:ext uri="{FF2B5EF4-FFF2-40B4-BE49-F238E27FC236}">
                <a16:creationId xmlns:a16="http://schemas.microsoft.com/office/drawing/2014/main" id="{8EA0E414-B0A3-2FEF-6D46-6379F9F8F309}"/>
              </a:ext>
            </a:extLst>
          </p:cNvPr>
          <p:cNvSpPr>
            <a:spLocks noGrp="1"/>
          </p:cNvSpPr>
          <p:nvPr>
            <p:ph type="subTitle" idx="1"/>
          </p:nvPr>
        </p:nvSpPr>
        <p:spPr>
          <a:xfrm>
            <a:off x="811047" y="915809"/>
            <a:ext cx="6140259" cy="3922441"/>
          </a:xfrm>
        </p:spPr>
        <p:txBody>
          <a:bodyPr>
            <a:normAutofit/>
          </a:bodyPr>
          <a:lstStyle/>
          <a:p>
            <a:r>
              <a:rPr lang="en-US" sz="1600">
                <a:latin typeface="Cambria"/>
                <a:ea typeface="Cambria"/>
              </a:rPr>
              <a:t> </a:t>
            </a:r>
            <a:r>
              <a:rPr lang="en-US" sz="1600">
                <a:solidFill>
                  <a:schemeClr val="accent1">
                    <a:lumMod val="20000"/>
                    <a:lumOff val="80000"/>
                  </a:schemeClr>
                </a:solidFill>
                <a:latin typeface="Cambria"/>
                <a:ea typeface="Cambria"/>
              </a:rPr>
              <a:t>It is an Face Detection Algorithm used to identify faces in an image or a real time video. The algorithm uses edge or line detection features proposed by Viola and Jones in their research paper “Rapid Object Detection using a Boosted Cascade of Simple Features” . The algorithm is given a lot of positive images consisting of faces, and a lot of negative images not consisting of any face to train on them.</a:t>
            </a:r>
          </a:p>
          <a:p>
            <a:r>
              <a:rPr lang="en-US" sz="1600">
                <a:solidFill>
                  <a:schemeClr val="accent1">
                    <a:lumMod val="20000"/>
                    <a:lumOff val="80000"/>
                  </a:schemeClr>
                </a:solidFill>
                <a:latin typeface="Cambria"/>
                <a:ea typeface="Cambria"/>
              </a:rPr>
              <a:t>It works in four stages:</a:t>
            </a:r>
          </a:p>
          <a:p>
            <a:pPr marL="285750" indent="-285750">
              <a:buFont typeface="Arial" panose="020B0604020202020204" pitchFamily="34" charset="0"/>
              <a:buChar char="•"/>
            </a:pPr>
            <a:r>
              <a:rPr lang="en-US" sz="1600">
                <a:solidFill>
                  <a:schemeClr val="accent5"/>
                </a:solidFill>
                <a:latin typeface="Cambria"/>
                <a:ea typeface="Cambria"/>
              </a:rPr>
              <a:t>Haar-feature selection:   </a:t>
            </a:r>
            <a:r>
              <a:rPr lang="en-US" sz="1600">
                <a:solidFill>
                  <a:schemeClr val="accent1">
                    <a:lumMod val="20000"/>
                    <a:lumOff val="80000"/>
                  </a:schemeClr>
                </a:solidFill>
                <a:latin typeface="Cambria"/>
                <a:ea typeface="Cambria"/>
              </a:rPr>
              <a:t>A Haar-like feature consists of dark regions and light regions. It produces a single value by taking the difference of the sum of the intensities of the dark regions and the sum of the intensities of light regions. It is done to extract useful elements necessary for identifying an object. The features proposed by viola and jones are 180000.  </a:t>
            </a:r>
            <a:endParaRPr lang="en-US" sz="1600">
              <a:solidFill>
                <a:schemeClr val="accent1">
                  <a:lumMod val="20000"/>
                  <a:lumOff val="80000"/>
                </a:schemeClr>
              </a:solidFill>
              <a:latin typeface="Cambria" panose="02040503050406030204" pitchFamily="18" charset="0"/>
              <a:ea typeface="Cambria" panose="02040503050406030204" pitchFamily="18" charset="0"/>
            </a:endParaRPr>
          </a:p>
          <a:p>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A825ACF-4A41-DD02-FCF3-B0B7E1FBB7D0}"/>
              </a:ext>
            </a:extLst>
          </p:cNvPr>
          <p:cNvPicPr>
            <a:picLocks noChangeAspect="1"/>
          </p:cNvPicPr>
          <p:nvPr/>
        </p:nvPicPr>
        <p:blipFill>
          <a:blip r:embed="rId2"/>
          <a:stretch>
            <a:fillRect/>
          </a:stretch>
        </p:blipFill>
        <p:spPr>
          <a:xfrm>
            <a:off x="8128534" y="66237"/>
            <a:ext cx="3683550" cy="3244227"/>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10" y="4482490"/>
            <a:ext cx="8151562" cy="201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Chart, treemap chart&#10;&#10;Description automatically generated">
            <a:extLst>
              <a:ext uri="{FF2B5EF4-FFF2-40B4-BE49-F238E27FC236}">
                <a16:creationId xmlns:a16="http://schemas.microsoft.com/office/drawing/2014/main" id="{BD84169D-4FE8-6D56-5DEE-E0141A46B128}"/>
              </a:ext>
            </a:extLst>
          </p:cNvPr>
          <p:cNvPicPr>
            <a:picLocks noChangeAspect="1"/>
          </p:cNvPicPr>
          <p:nvPr/>
        </p:nvPicPr>
        <p:blipFill>
          <a:blip r:embed="rId4"/>
          <a:stretch>
            <a:fillRect/>
          </a:stretch>
        </p:blipFill>
        <p:spPr>
          <a:xfrm>
            <a:off x="8484269" y="3617599"/>
            <a:ext cx="3475120" cy="2891382"/>
          </a:xfrm>
          <a:prstGeom prst="rect">
            <a:avLst/>
          </a:prstGeom>
        </p:spPr>
      </p:pic>
    </p:spTree>
    <p:extLst>
      <p:ext uri="{BB962C8B-B14F-4D97-AF65-F5344CB8AC3E}">
        <p14:creationId xmlns:p14="http://schemas.microsoft.com/office/powerpoint/2010/main" val="323394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F8246A-BB6B-F6A2-66E1-621891E3E2EB}"/>
              </a:ext>
            </a:extLst>
          </p:cNvPr>
          <p:cNvSpPr txBox="1"/>
          <p:nvPr/>
        </p:nvSpPr>
        <p:spPr>
          <a:xfrm>
            <a:off x="242596" y="149291"/>
            <a:ext cx="7532431" cy="7109639"/>
          </a:xfrm>
          <a:prstGeom prst="rect">
            <a:avLst/>
          </a:prstGeom>
          <a:noFill/>
        </p:spPr>
        <p:txBody>
          <a:bodyPr wrap="square" lIns="91440" tIns="45720" rIns="91440" bIns="45720" anchor="t">
            <a:spAutoFit/>
          </a:bodyPr>
          <a:lstStyle/>
          <a:p>
            <a:pPr algn="l" fontAlgn="base">
              <a:buFont typeface="Arial" panose="020B0604020202020204" pitchFamily="34" charset="0"/>
              <a:buChar char="•"/>
            </a:pPr>
            <a:r>
              <a:rPr lang="en-US" sz="2000" b="1" i="0">
                <a:solidFill>
                  <a:schemeClr val="accent5"/>
                </a:solidFill>
                <a:effectLst/>
                <a:latin typeface="Cambria"/>
                <a:ea typeface="Cambria"/>
              </a:rPr>
              <a:t>Creation of Integral Images</a:t>
            </a:r>
            <a:r>
              <a:rPr lang="en-US" sz="2000" b="0" i="0">
                <a:solidFill>
                  <a:srgbClr val="FFFFFF"/>
                </a:solidFill>
                <a:effectLst/>
                <a:latin typeface="Cambria"/>
                <a:ea typeface="Cambria"/>
              </a:rPr>
              <a:t>: </a:t>
            </a:r>
            <a:r>
              <a:rPr lang="en-US" b="0" i="0">
                <a:solidFill>
                  <a:schemeClr val="accent1">
                    <a:lumMod val="20000"/>
                    <a:lumOff val="80000"/>
                  </a:schemeClr>
                </a:solidFill>
                <a:effectLst/>
                <a:latin typeface="Cambria"/>
                <a:ea typeface="Cambria"/>
              </a:rPr>
              <a:t>A given pixel in the integral image is the sum of all the pixels on the left and all the pixels above it. Since the process of extracting </a:t>
            </a:r>
            <a:r>
              <a:rPr lang="en-US" b="0" i="0" err="1">
                <a:solidFill>
                  <a:schemeClr val="accent1">
                    <a:lumMod val="20000"/>
                    <a:lumOff val="80000"/>
                  </a:schemeClr>
                </a:solidFill>
                <a:effectLst/>
                <a:latin typeface="Cambria"/>
                <a:ea typeface="Cambria"/>
              </a:rPr>
              <a:t>Haar</a:t>
            </a:r>
            <a:r>
              <a:rPr lang="en-US" b="0" i="0">
                <a:solidFill>
                  <a:schemeClr val="accent1">
                    <a:lumMod val="20000"/>
                    <a:lumOff val="80000"/>
                  </a:schemeClr>
                </a:solidFill>
                <a:effectLst/>
                <a:latin typeface="Cambria"/>
                <a:ea typeface="Cambria"/>
              </a:rPr>
              <a:t>-like features involves calculating the difference of dark and light rectangular regions, the introduction of Integral Images reduces the time needed to complete this task significantly.</a:t>
            </a:r>
          </a:p>
          <a:p>
            <a:pPr algn="l" fontAlgn="base">
              <a:buFont typeface="Arial" panose="020B0604020202020204" pitchFamily="34" charset="0"/>
              <a:buChar char="•"/>
            </a:pPr>
            <a:endParaRPr lang="en-US" b="0" i="0">
              <a:solidFill>
                <a:srgbClr val="FFFFFF"/>
              </a:solidFill>
              <a:effectLst/>
              <a:latin typeface="Cambria" panose="02040503050406030204" pitchFamily="18" charset="0"/>
              <a:ea typeface="Cambria" panose="02040503050406030204" pitchFamily="18" charset="0"/>
            </a:endParaRPr>
          </a:p>
          <a:p>
            <a:pPr fontAlgn="base">
              <a:buFont typeface="Arial" panose="020B0604020202020204" pitchFamily="34" charset="0"/>
              <a:buChar char="•"/>
            </a:pPr>
            <a:r>
              <a:rPr lang="en-US" sz="2000" b="1" i="0">
                <a:solidFill>
                  <a:schemeClr val="accent5"/>
                </a:solidFill>
                <a:effectLst/>
                <a:latin typeface="Cambria"/>
                <a:ea typeface="Cambria"/>
              </a:rPr>
              <a:t>AdaBoost Training</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This algorithm selects the best features from all features. It combines multiple “weak classifiers” (best features) into one “strong classifier”. The generated “strong classifier” is basically the linear combination of all “weak classifiers</a:t>
            </a:r>
            <a:r>
              <a:rPr lang="en-US">
                <a:solidFill>
                  <a:schemeClr val="accent1">
                    <a:lumMod val="20000"/>
                    <a:lumOff val="80000"/>
                  </a:schemeClr>
                </a:solidFill>
                <a:latin typeface="Cambria"/>
                <a:ea typeface="Cambria"/>
              </a:rPr>
              <a:t>” .It uses boosting technique  to classify whether it is a face or not and it is used in ensemble learning.</a:t>
            </a:r>
          </a:p>
          <a:p>
            <a:pPr algn="l">
              <a:buFont typeface="Arial" panose="020B0604020202020204" pitchFamily="34" charset="0"/>
              <a:buChar char="•"/>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algn="l" fontAlgn="base">
              <a:buFont typeface="Arial" panose="020B0604020202020204" pitchFamily="34" charset="0"/>
              <a:buChar char="•"/>
            </a:pPr>
            <a:r>
              <a:rPr lang="en-US" sz="2000" b="1" i="0">
                <a:solidFill>
                  <a:schemeClr val="accent5"/>
                </a:solidFill>
                <a:effectLst/>
                <a:latin typeface="Cambria"/>
                <a:ea typeface="Cambria"/>
              </a:rPr>
              <a:t>Cascade Classifier</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It is a method for combining increasingly more complex classifiers like AdaBoost in a cascade which allows negative input (non-face) to be quickly discarded while spending more computation on promising or positive face-like regions. It significantly reduces the computation time and makes the process more efficient.</a:t>
            </a:r>
          </a:p>
          <a:p>
            <a:pPr>
              <a:buFont typeface="Arial" panose="020B0604020202020204" pitchFamily="34" charset="0"/>
              <a:buChar char="•"/>
            </a:pPr>
            <a:endParaRPr lang="en-US">
              <a:solidFill>
                <a:schemeClr val="accent1">
                  <a:lumMod val="20000"/>
                  <a:lumOff val="80000"/>
                </a:schemeClr>
              </a:solidFill>
              <a:latin typeface="Cambria"/>
              <a:ea typeface="Cambria"/>
            </a:endParaRPr>
          </a:p>
          <a:p>
            <a:pPr fontAlgn="base"/>
            <a:r>
              <a:rPr lang="en-US" b="0" i="0">
                <a:solidFill>
                  <a:schemeClr val="accent1">
                    <a:lumMod val="20000"/>
                    <a:lumOff val="80000"/>
                  </a:schemeClr>
                </a:solidFill>
                <a:effectLst/>
                <a:latin typeface="Cambria"/>
                <a:ea typeface="Cambria"/>
              </a:rPr>
              <a:t>OpenCV comes with lots of pre-trained classifiers. Those XML files can be loaded by </a:t>
            </a:r>
            <a:r>
              <a:rPr lang="en-US">
                <a:solidFill>
                  <a:schemeClr val="accent1">
                    <a:lumMod val="20000"/>
                    <a:lumOff val="80000"/>
                  </a:schemeClr>
                </a:solidFill>
                <a:latin typeface="Cambria"/>
                <a:ea typeface="Cambria"/>
              </a:rPr>
              <a:t>cascade Classifier</a:t>
            </a:r>
            <a:r>
              <a:rPr lang="en-US" b="0" i="0">
                <a:solidFill>
                  <a:schemeClr val="accent1">
                    <a:lumMod val="20000"/>
                    <a:lumOff val="80000"/>
                  </a:schemeClr>
                </a:solidFill>
                <a:effectLst/>
                <a:latin typeface="Cambria"/>
                <a:ea typeface="Cambria"/>
              </a:rPr>
              <a:t> method of the cv2 module. Here we are going to use haarcascade_frontalface_default.xml for detecting faces.</a:t>
            </a:r>
          </a:p>
          <a:p>
            <a:pPr fontAlgn="base"/>
            <a:r>
              <a:rPr lang="en-US">
                <a:solidFill>
                  <a:schemeClr val="accent1">
                    <a:lumMod val="20000"/>
                    <a:lumOff val="80000"/>
                  </a:schemeClr>
                </a:solidFill>
                <a:latin typeface="Cambria"/>
                <a:ea typeface="Cambria"/>
              </a:rPr>
              <a:t>Take each 24x24 window. Apply 6000 features to it.</a:t>
            </a: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a:ea typeface="Cambria"/>
              </a:rPr>
              <a:t>We are able to achieve 20 fps on </a:t>
            </a:r>
            <a:r>
              <a:rPr lang="en-US" err="1">
                <a:solidFill>
                  <a:schemeClr val="accent1">
                    <a:lumMod val="20000"/>
                    <a:lumOff val="80000"/>
                  </a:schemeClr>
                </a:solidFill>
                <a:latin typeface="Cambria"/>
                <a:ea typeface="Cambria"/>
              </a:rPr>
              <a:t>jetsan</a:t>
            </a:r>
            <a:r>
              <a:rPr lang="en-US">
                <a:solidFill>
                  <a:schemeClr val="accent1">
                    <a:lumMod val="20000"/>
                    <a:lumOff val="80000"/>
                  </a:schemeClr>
                </a:solidFill>
                <a:latin typeface="Cambria"/>
                <a:ea typeface="Cambria"/>
              </a:rPr>
              <a:t> nano.</a:t>
            </a:r>
          </a:p>
          <a:p>
            <a:endParaRPr lang="en-US">
              <a:solidFill>
                <a:srgbClr val="FFFFFF"/>
              </a:solidFill>
              <a:latin typeface="Century Gothic"/>
              <a:ea typeface="Cambria"/>
            </a:endParaRPr>
          </a:p>
          <a:p>
            <a:endParaRPr lang="en-IN"/>
          </a:p>
        </p:txBody>
      </p:sp>
      <p:pic>
        <p:nvPicPr>
          <p:cNvPr id="5126" name="Picture 6">
            <a:extLst>
              <a:ext uri="{FF2B5EF4-FFF2-40B4-BE49-F238E27FC236}">
                <a16:creationId xmlns:a16="http://schemas.microsoft.com/office/drawing/2014/main" id="{F6E32388-D16D-80BD-F326-B0F070CA5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360" y="306812"/>
            <a:ext cx="2637608" cy="26514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D06900C-906A-2C7C-42AB-EFDEBD829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360" y="3525806"/>
            <a:ext cx="3135414" cy="302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903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876" y="673648"/>
            <a:ext cx="7623112" cy="461665"/>
          </a:xfrm>
          <a:prstGeom prst="rect">
            <a:avLst/>
          </a:prstGeom>
          <a:noFill/>
        </p:spPr>
        <p:txBody>
          <a:bodyPr wrap="square" rtlCol="0">
            <a:spAutoFit/>
          </a:bodyPr>
          <a:lstStyle/>
          <a:p>
            <a:r>
              <a:rPr lang="en-IN" sz="2400">
                <a:solidFill>
                  <a:schemeClr val="accent2">
                    <a:lumMod val="60000"/>
                    <a:lumOff val="40000"/>
                  </a:schemeClr>
                </a:solidFill>
                <a:latin typeface="Cambria" panose="02040503050406030204" pitchFamily="18" charset="0"/>
                <a:ea typeface="Cambria" panose="02040503050406030204" pitchFamily="18" charset="0"/>
              </a:rPr>
              <a:t>CAPTURING ATTENDANCE USING FACE RECOGNITION: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363" y="1851954"/>
            <a:ext cx="5138057" cy="315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9876" y="1428718"/>
            <a:ext cx="6083559" cy="4247317"/>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 </a:t>
            </a:r>
            <a:r>
              <a:rPr lang="en-US">
                <a:solidFill>
                  <a:schemeClr val="accent1">
                    <a:lumMod val="20000"/>
                    <a:lumOff val="80000"/>
                  </a:schemeClr>
                </a:solidFill>
                <a:latin typeface="Cambria" panose="02040503050406030204" pitchFamily="18" charset="0"/>
                <a:ea typeface="Cambria" panose="02040503050406030204" pitchFamily="18" charset="0"/>
              </a:rPr>
              <a:t>In many of the educational institutions, managing attendance of students/candidates is tedious, as there would be large number of students in the class and keeping track of all is onerous. There are situations where student act as proxies for their friends even though they are not present. This system, which is based on face detection and recognition algorithms, spontaneously detects the student when he enters the class room and marks the attendance by recognizing him. The database is then modified or updated automatically. This reduces time and effort of manually updating the attendance. This system also provides authentication using recognition of face of the admin or teacher to unlock as there are chances of trespassing by the third party. So this rises the security of the system and it save the time .</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887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CAFD7CB-E83F-CFF8-8833-54E0FF41F11F}"/>
              </a:ext>
            </a:extLst>
          </p:cNvPr>
          <p:cNvSpPr/>
          <p:nvPr/>
        </p:nvSpPr>
        <p:spPr>
          <a:xfrm>
            <a:off x="345227" y="410546"/>
            <a:ext cx="2631232"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Taking pics of faces of the students to be identified and store it in dataset</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3" name="Oval 2">
            <a:extLst>
              <a:ext uri="{FF2B5EF4-FFF2-40B4-BE49-F238E27FC236}">
                <a16:creationId xmlns:a16="http://schemas.microsoft.com/office/drawing/2014/main" id="{C94250C4-47A7-3254-6509-F5067995BDD9}"/>
              </a:ext>
            </a:extLst>
          </p:cNvPr>
          <p:cNvSpPr/>
          <p:nvPr/>
        </p:nvSpPr>
        <p:spPr>
          <a:xfrm>
            <a:off x="7996329" y="4010620"/>
            <a:ext cx="3041785" cy="184746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Recognizing students faces standing in front of camera</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8A4A6AEC-E0FC-5D1C-3C9A-FFB7F853D76E}"/>
              </a:ext>
            </a:extLst>
          </p:cNvPr>
          <p:cNvSpPr/>
          <p:nvPr/>
        </p:nvSpPr>
        <p:spPr>
          <a:xfrm>
            <a:off x="4394712" y="559834"/>
            <a:ext cx="2220686" cy="18008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Eventually also giving ids to each face</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6" name="Oval 5">
            <a:extLst>
              <a:ext uri="{FF2B5EF4-FFF2-40B4-BE49-F238E27FC236}">
                <a16:creationId xmlns:a16="http://schemas.microsoft.com/office/drawing/2014/main" id="{5351ED21-D4F5-0848-7D2A-84DC0B079F10}"/>
              </a:ext>
            </a:extLst>
          </p:cNvPr>
          <p:cNvSpPr/>
          <p:nvPr/>
        </p:nvSpPr>
        <p:spPr>
          <a:xfrm>
            <a:off x="7996329" y="494522"/>
            <a:ext cx="2892491"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Feeding that </a:t>
            </a:r>
            <a:r>
              <a:rPr lang="en-US" err="1">
                <a:solidFill>
                  <a:schemeClr val="accent4">
                    <a:lumMod val="75000"/>
                  </a:schemeClr>
                </a:solidFill>
                <a:latin typeface="Cambria" panose="02040503050406030204" pitchFamily="18" charset="0"/>
                <a:ea typeface="Cambria" panose="02040503050406030204" pitchFamily="18" charset="0"/>
              </a:rPr>
              <a:t>facedata</a:t>
            </a:r>
            <a:r>
              <a:rPr lang="en-US">
                <a:solidFill>
                  <a:schemeClr val="accent4">
                    <a:lumMod val="75000"/>
                  </a:schemeClr>
                </a:solidFill>
                <a:latin typeface="Cambria" panose="02040503050406030204" pitchFamily="18" charset="0"/>
                <a:ea typeface="Cambria" panose="02040503050406030204" pitchFamily="18" charset="0"/>
              </a:rPr>
              <a:t> and respective id’s of each face to the recognizer so that it can learn.</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7" name="Arrow: Right 6">
            <a:extLst>
              <a:ext uri="{FF2B5EF4-FFF2-40B4-BE49-F238E27FC236}">
                <a16:creationId xmlns:a16="http://schemas.microsoft.com/office/drawing/2014/main" id="{28490F1D-A606-D25B-AD6A-AA28D6FD5B68}"/>
              </a:ext>
            </a:extLst>
          </p:cNvPr>
          <p:cNvSpPr/>
          <p:nvPr/>
        </p:nvSpPr>
        <p:spPr>
          <a:xfrm>
            <a:off x="3013781" y="1208313"/>
            <a:ext cx="1380931" cy="354563"/>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Arrow: Right 7">
            <a:extLst>
              <a:ext uri="{FF2B5EF4-FFF2-40B4-BE49-F238E27FC236}">
                <a16:creationId xmlns:a16="http://schemas.microsoft.com/office/drawing/2014/main" id="{FC1297FF-FBA2-575D-588B-69D5AC258388}"/>
              </a:ext>
            </a:extLst>
          </p:cNvPr>
          <p:cNvSpPr/>
          <p:nvPr/>
        </p:nvSpPr>
        <p:spPr>
          <a:xfrm>
            <a:off x="6615398" y="1096345"/>
            <a:ext cx="1390260" cy="466531"/>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Right 8">
            <a:extLst>
              <a:ext uri="{FF2B5EF4-FFF2-40B4-BE49-F238E27FC236}">
                <a16:creationId xmlns:a16="http://schemas.microsoft.com/office/drawing/2014/main" id="{0D046ED9-BF1E-FEF4-B66B-86C85D34FFFD}"/>
              </a:ext>
            </a:extLst>
          </p:cNvPr>
          <p:cNvSpPr/>
          <p:nvPr/>
        </p:nvSpPr>
        <p:spPr>
          <a:xfrm rot="5400000">
            <a:off x="8576877" y="2817073"/>
            <a:ext cx="1513110" cy="82109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A4B9FB13-6769-7B18-DEC8-C7D405B4BC92}"/>
              </a:ext>
            </a:extLst>
          </p:cNvPr>
          <p:cNvSpPr txBox="1"/>
          <p:nvPr/>
        </p:nvSpPr>
        <p:spPr>
          <a:xfrm>
            <a:off x="1153886" y="3641288"/>
            <a:ext cx="2547257" cy="523220"/>
          </a:xfrm>
          <a:prstGeom prst="rect">
            <a:avLst/>
          </a:prstGeom>
          <a:noFill/>
        </p:spPr>
        <p:txBody>
          <a:bodyPr wrap="square" rtlCol="0">
            <a:spAutoFit/>
          </a:bodyPr>
          <a:lstStyle/>
          <a:p>
            <a:r>
              <a:rPr lang="en-US" sz="2800">
                <a:solidFill>
                  <a:schemeClr val="accent3">
                    <a:lumMod val="40000"/>
                    <a:lumOff val="60000"/>
                  </a:schemeClr>
                </a:solidFill>
                <a:latin typeface="Cambria" panose="02040503050406030204" pitchFamily="18" charset="0"/>
                <a:ea typeface="Cambria" panose="02040503050406030204" pitchFamily="18" charset="0"/>
              </a:rPr>
              <a:t>WORKFLOW</a:t>
            </a:r>
            <a:r>
              <a:rPr lang="en-US"/>
              <a:t>:</a:t>
            </a:r>
            <a:endParaRPr lang="en-IN"/>
          </a:p>
        </p:txBody>
      </p:sp>
      <p:sp>
        <p:nvSpPr>
          <p:cNvPr id="13" name="Oval 12">
            <a:extLst>
              <a:ext uri="{FF2B5EF4-FFF2-40B4-BE49-F238E27FC236}">
                <a16:creationId xmlns:a16="http://schemas.microsoft.com/office/drawing/2014/main" id="{C24A6308-1653-765B-0E92-15EED48DBB98}"/>
              </a:ext>
            </a:extLst>
          </p:cNvPr>
          <p:cNvSpPr/>
          <p:nvPr/>
        </p:nvSpPr>
        <p:spPr>
          <a:xfrm>
            <a:off x="4195672" y="4206176"/>
            <a:ext cx="2647579" cy="14563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solidFill>
                <a:latin typeface="Cambria" panose="02040503050406030204" pitchFamily="18" charset="0"/>
                <a:ea typeface="Cambria" panose="02040503050406030204" pitchFamily="18" charset="0"/>
              </a:rPr>
              <a:t>Update in the excel sheet with roll no. ,name and time</a:t>
            </a:r>
            <a:endParaRPr lang="en-IN">
              <a:solidFill>
                <a:schemeClr val="accent4"/>
              </a:solidFill>
              <a:latin typeface="Cambria" panose="02040503050406030204" pitchFamily="18" charset="0"/>
              <a:ea typeface="Cambria" panose="02040503050406030204" pitchFamily="18" charset="0"/>
            </a:endParaRPr>
          </a:p>
        </p:txBody>
      </p:sp>
      <p:sp>
        <p:nvSpPr>
          <p:cNvPr id="14" name="Arrow: Right 13">
            <a:extLst>
              <a:ext uri="{FF2B5EF4-FFF2-40B4-BE49-F238E27FC236}">
                <a16:creationId xmlns:a16="http://schemas.microsoft.com/office/drawing/2014/main" id="{BC1ACBEA-469A-DD4E-186F-686EC331DDCA}"/>
              </a:ext>
            </a:extLst>
          </p:cNvPr>
          <p:cNvSpPr/>
          <p:nvPr/>
        </p:nvSpPr>
        <p:spPr>
          <a:xfrm rot="10800000">
            <a:off x="6774024" y="4618653"/>
            <a:ext cx="1222304" cy="66247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5173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7D6-662F-DA31-CE81-382DD1CC0057}"/>
              </a:ext>
            </a:extLst>
          </p:cNvPr>
          <p:cNvSpPr>
            <a:spLocks noGrp="1"/>
          </p:cNvSpPr>
          <p:nvPr>
            <p:ph type="ctrTitle"/>
          </p:nvPr>
        </p:nvSpPr>
        <p:spPr>
          <a:xfrm>
            <a:off x="74646" y="289249"/>
            <a:ext cx="5243804" cy="503853"/>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  Detect multiscale</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9" name="Rectangle 2">
            <a:extLst>
              <a:ext uri="{FF2B5EF4-FFF2-40B4-BE49-F238E27FC236}">
                <a16:creationId xmlns:a16="http://schemas.microsoft.com/office/drawing/2014/main" id="{8CEBE3FA-D712-D43C-18B3-6016BA4CE1AE}"/>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FCB901F1-D9B6-2853-F5FE-19ACAB1CAB5F}"/>
              </a:ext>
            </a:extLst>
          </p:cNvPr>
          <p:cNvSpPr txBox="1"/>
          <p:nvPr/>
        </p:nvSpPr>
        <p:spPr>
          <a:xfrm>
            <a:off x="214605" y="793103"/>
            <a:ext cx="7501811" cy="5355312"/>
          </a:xfrm>
          <a:prstGeom prst="rect">
            <a:avLst/>
          </a:prstGeom>
          <a:noFill/>
        </p:spPr>
        <p:txBody>
          <a:bodyPr wrap="square" lIns="91440" tIns="45720" rIns="91440" bIns="45720" anchor="t">
            <a:spAutoFit/>
          </a:bodyPr>
          <a:lstStyle/>
          <a:p>
            <a:endParaRPr lang="en-US">
              <a:solidFill>
                <a:schemeClr val="accent1">
                  <a:lumMod val="20000"/>
                  <a:lumOff val="80000"/>
                </a:schemeClr>
              </a:solidFill>
              <a:latin typeface="Cambria"/>
              <a:ea typeface="Cambria"/>
            </a:endParaRPr>
          </a:p>
          <a:p>
            <a:r>
              <a:rPr lang="en-US">
                <a:solidFill>
                  <a:schemeClr val="accent1">
                    <a:lumMod val="20000"/>
                    <a:lumOff val="80000"/>
                  </a:schemeClr>
                </a:solidFill>
                <a:latin typeface="Cambria"/>
                <a:ea typeface="Cambria"/>
              </a:rPr>
              <a:t>We use v2.CascadeClassifier.detectMultiScale() to find faces or eyes, and it is defined like this:</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cv2.CascadeClassifier.detectMultiScale( image, </a:t>
            </a:r>
            <a:r>
              <a:rPr lang="en-US" err="1">
                <a:solidFill>
                  <a:schemeClr val="accent1">
                    <a:lumMod val="20000"/>
                    <a:lumOff val="80000"/>
                  </a:schemeClr>
                </a:solidFill>
                <a:latin typeface="Cambria" panose="02040503050406030204" pitchFamily="18" charset="0"/>
                <a:ea typeface="Cambria" panose="02040503050406030204" pitchFamily="18" charset="0"/>
              </a:rPr>
              <a:t>scaleFactor</a:t>
            </a:r>
            <a:r>
              <a:rPr lang="en-US">
                <a:solidFill>
                  <a:schemeClr val="accent1">
                    <a:lumMod val="20000"/>
                    <a:lumOff val="80000"/>
                  </a:schemeClr>
                </a:solidFill>
                <a:latin typeface="Cambria" panose="02040503050406030204" pitchFamily="18" charset="0"/>
                <a:ea typeface="Cambria" panose="02040503050406030204" pitchFamily="18" charset="0"/>
              </a:rPr>
              <a:t>, </a:t>
            </a:r>
            <a:r>
              <a:rPr lang="en-US" err="1">
                <a:solidFill>
                  <a:schemeClr val="accent1">
                    <a:lumMod val="20000"/>
                    <a:lumOff val="80000"/>
                  </a:schemeClr>
                </a:solidFill>
                <a:latin typeface="Cambria" panose="02040503050406030204" pitchFamily="18" charset="0"/>
                <a:ea typeface="Cambria" panose="02040503050406030204" pitchFamily="18" charset="0"/>
              </a:rPr>
              <a:t>minNeighbors</a:t>
            </a:r>
            <a:r>
              <a:rPr lang="en-US">
                <a:solidFill>
                  <a:schemeClr val="accent1">
                    <a:lumMod val="20000"/>
                    <a:lumOff val="80000"/>
                  </a:schemeClr>
                </a:solidFill>
                <a:latin typeface="Cambria" panose="02040503050406030204" pitchFamily="18" charset="0"/>
                <a:ea typeface="Cambria" panose="02040503050406030204" pitchFamily="18" charset="0"/>
              </a:rPr>
              <a:t>, flags, </a:t>
            </a:r>
            <a:r>
              <a:rPr lang="en-US" err="1">
                <a:solidFill>
                  <a:schemeClr val="accent1">
                    <a:lumMod val="20000"/>
                    <a:lumOff val="80000"/>
                  </a:schemeClr>
                </a:solidFill>
                <a:latin typeface="Cambria" panose="02040503050406030204" pitchFamily="18" charset="0"/>
                <a:ea typeface="Cambria" panose="02040503050406030204" pitchFamily="18" charset="0"/>
              </a:rPr>
              <a:t>minSize</a:t>
            </a:r>
            <a:r>
              <a:rPr lang="en-US">
                <a:solidFill>
                  <a:schemeClr val="accent1">
                    <a:lumMod val="20000"/>
                    <a:lumOff val="80000"/>
                  </a:schemeClr>
                </a:solidFill>
                <a:latin typeface="Cambria" panose="02040503050406030204" pitchFamily="18" charset="0"/>
                <a:ea typeface="Cambria" panose="02040503050406030204" pitchFamily="18" charset="0"/>
              </a:rPr>
              <a:t> , </a:t>
            </a:r>
            <a:r>
              <a:rPr lang="en-US" err="1">
                <a:solidFill>
                  <a:schemeClr val="accent1">
                    <a:lumMod val="20000"/>
                    <a:lumOff val="80000"/>
                  </a:schemeClr>
                </a:solidFill>
                <a:latin typeface="Cambria" panose="02040503050406030204" pitchFamily="18" charset="0"/>
                <a:ea typeface="Cambria" panose="02040503050406030204" pitchFamily="18" charset="0"/>
              </a:rPr>
              <a:t>maxSize</a:t>
            </a:r>
            <a:r>
              <a:rPr lang="en-US">
                <a:solidFill>
                  <a:schemeClr val="accent1">
                    <a:lumMod val="20000"/>
                    <a:lumOff val="80000"/>
                  </a:schemeClr>
                </a:solidFill>
                <a:latin typeface="Cambria" panose="02040503050406030204" pitchFamily="18" charset="0"/>
                <a:ea typeface="Cambria" panose="02040503050406030204" pitchFamily="18" charset="0"/>
              </a:rPr>
              <a:t> ) </a:t>
            </a:r>
          </a:p>
          <a:p>
            <a:r>
              <a:rPr lang="en-US">
                <a:solidFill>
                  <a:schemeClr val="accent1">
                    <a:lumMod val="20000"/>
                    <a:lumOff val="80000"/>
                  </a:schemeClr>
                </a:solidFill>
                <a:latin typeface="Cambria" panose="02040503050406030204" pitchFamily="18" charset="0"/>
                <a:ea typeface="Cambria" panose="02040503050406030204" pitchFamily="18" charset="0"/>
              </a:rPr>
              <a:t>Where the parameters are: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1">
                <a:solidFill>
                  <a:schemeClr val="accent6">
                    <a:lumMod val="40000"/>
                    <a:lumOff val="60000"/>
                  </a:schemeClr>
                </a:solidFill>
                <a:latin typeface="Cambria" panose="02040503050406030204" pitchFamily="18" charset="0"/>
                <a:ea typeface="Cambria" panose="02040503050406030204" pitchFamily="18" charset="0"/>
              </a:rPr>
              <a:t>image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Containing an image where objects are detected.</a:t>
            </a:r>
          </a:p>
          <a:p>
            <a:endParaRPr lang="en-US" b="1">
              <a:solidFill>
                <a:schemeClr val="accent6">
                  <a:lumMod val="40000"/>
                  <a:lumOff val="60000"/>
                </a:schemeClr>
              </a:solidFill>
              <a:latin typeface="Cambria"/>
              <a:ea typeface="Cambria"/>
            </a:endParaRPr>
          </a:p>
          <a:p>
            <a:pPr marL="285750" indent="-285750">
              <a:buFont typeface="Arial" panose="020B0604020202020204" pitchFamily="34" charset="0"/>
              <a:buChar char="•"/>
            </a:pPr>
            <a:r>
              <a:rPr lang="en-US" b="1" err="1">
                <a:solidFill>
                  <a:schemeClr val="accent6">
                    <a:lumMod val="40000"/>
                    <a:lumOff val="60000"/>
                  </a:schemeClr>
                </a:solidFill>
                <a:latin typeface="Cambria"/>
                <a:ea typeface="Cambria"/>
              </a:rPr>
              <a:t>scalefactor</a:t>
            </a:r>
            <a:r>
              <a:rPr lang="en-US">
                <a:solidFill>
                  <a:schemeClr val="accent6">
                    <a:lumMod val="40000"/>
                    <a:lumOff val="60000"/>
                  </a:schemeClr>
                </a:solidFill>
                <a:latin typeface="Cambria"/>
                <a:ea typeface="Cambria"/>
              </a:rPr>
              <a:t> : </a:t>
            </a:r>
            <a:r>
              <a:rPr lang="en-US">
                <a:solidFill>
                  <a:schemeClr val="accent1">
                    <a:lumMod val="20000"/>
                    <a:lumOff val="80000"/>
                  </a:schemeClr>
                </a:solidFill>
                <a:latin typeface="Cambria"/>
                <a:ea typeface="Cambria"/>
              </a:rPr>
              <a:t>Parameter specifying how much the image size is reduced at each image scale.</a:t>
            </a:r>
          </a:p>
          <a:p>
            <a:pPr marL="285750" indent="-285750">
              <a:buFont typeface="Arial" panose="020B0604020202020204" pitchFamily="34" charset="0"/>
              <a:buChar char="•"/>
            </a:pPr>
            <a:endParaRPr lang="en-US">
              <a:solidFill>
                <a:schemeClr val="accent1">
                  <a:lumMod val="20000"/>
                  <a:lumOff val="80000"/>
                </a:schemeClr>
              </a:solidFill>
              <a:latin typeface="Cambria"/>
              <a:ea typeface="Cambria"/>
            </a:endParaRPr>
          </a:p>
          <a:p>
            <a:r>
              <a:rPr lang="en-US">
                <a:solidFill>
                  <a:schemeClr val="accent1">
                    <a:lumMod val="20000"/>
                    <a:lumOff val="80000"/>
                  </a:schemeClr>
                </a:solidFill>
                <a:latin typeface="Cambria" panose="02040503050406030204" pitchFamily="18" charset="0"/>
                <a:ea typeface="Cambria" panose="02040503050406030204" pitchFamily="18" charset="0"/>
              </a:rPr>
              <a:t>Since the classifier model was trained with the fixed face size images which   can be seen in the xml file. It can detect faces with the same size which was used during the training. So what if our input image has faces smaller or bigger than what was used then. Now, for this reason, we want our image in different scales so that the model can detect a face. </a:t>
            </a:r>
          </a:p>
          <a:p>
            <a:endParaRPr lang="en-IN"/>
          </a:p>
        </p:txBody>
      </p:sp>
      <p:pic>
        <p:nvPicPr>
          <p:cNvPr id="1026" name="Picture 2" descr="image pyramid for face detection">
            <a:extLst>
              <a:ext uri="{FF2B5EF4-FFF2-40B4-BE49-F238E27FC236}">
                <a16:creationId xmlns:a16="http://schemas.microsoft.com/office/drawing/2014/main" id="{C21DBFA4-1B32-9FBB-C2BB-B9A3DE480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326" y="2210119"/>
            <a:ext cx="3874069" cy="243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1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F8DF3-75BA-904B-5F3C-FC0CC9A754E9}"/>
              </a:ext>
            </a:extLst>
          </p:cNvPr>
          <p:cNvSpPr txBox="1"/>
          <p:nvPr/>
        </p:nvSpPr>
        <p:spPr>
          <a:xfrm>
            <a:off x="466531" y="550508"/>
            <a:ext cx="6858000" cy="3416320"/>
          </a:xfrm>
          <a:prstGeom prst="rect">
            <a:avLst/>
          </a:prstGeom>
          <a:noFill/>
        </p:spPr>
        <p:txBody>
          <a:bodyPr wrap="square">
            <a:sp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Scale factor =1.05 Means we reduce the image size by 5% each time we scale. This would generate more number of layers since the image is downsized each time by only 5%. With this large number of layers, the algorithm works slower. And since it is more precise the algorithm would take some non-face areas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scale factor for face detection">
            <a:extLst>
              <a:ext uri="{FF2B5EF4-FFF2-40B4-BE49-F238E27FC236}">
                <a16:creationId xmlns:a16="http://schemas.microsoft.com/office/drawing/2014/main" id="{3F969239-1714-84DD-281B-47D8D359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830" y="375558"/>
            <a:ext cx="2992016" cy="2244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55B5B6-24DC-BA48-B43F-4872F66DF407}"/>
              </a:ext>
            </a:extLst>
          </p:cNvPr>
          <p:cNvSpPr txBox="1"/>
          <p:nvPr/>
        </p:nvSpPr>
        <p:spPr>
          <a:xfrm>
            <a:off x="597160" y="2431790"/>
            <a:ext cx="4012162" cy="3139321"/>
          </a:xfrm>
          <a:prstGeom prst="rect">
            <a:avLst/>
          </a:prstGeom>
          <a:noFill/>
        </p:spPr>
        <p:txBody>
          <a:bodyPr wrap="square">
            <a:spAutoFit/>
          </a:bodyPr>
          <a:lstStyle/>
          <a:p>
            <a:endParaRPr lang="en-US" b="1" i="1">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1" i="1">
                <a:solidFill>
                  <a:schemeClr val="accent1">
                    <a:lumMod val="20000"/>
                    <a:lumOff val="80000"/>
                  </a:schemeClr>
                </a:solidFill>
                <a:effectLst/>
                <a:latin typeface="Cambria" panose="02040503050406030204" pitchFamily="18" charset="0"/>
                <a:ea typeface="Cambria" panose="02040503050406030204" pitchFamily="18" charset="0"/>
              </a:rPr>
              <a:t>Scale factor =1.8</a:t>
            </a:r>
            <a:r>
              <a:rPr lang="en-US" b="0" i="1">
                <a:solidFill>
                  <a:schemeClr val="accent1">
                    <a:lumMod val="20000"/>
                    <a:lumOff val="80000"/>
                  </a:schemeClr>
                </a:solidFill>
                <a:effectLst/>
                <a:latin typeface="Cambria" panose="02040503050406030204" pitchFamily="18" charset="0"/>
                <a:ea typeface="Cambria" panose="02040503050406030204" pitchFamily="18" charset="0"/>
              </a:rPr>
              <a:t>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This large value would generate less number of layers and accordingly the algorithm works faster 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can miss some faces</a:t>
            </a:r>
            <a:r>
              <a:rPr lang="en-US" b="0" i="1">
                <a:solidFill>
                  <a:srgbClr val="292929"/>
                </a:solidFill>
                <a:effectLst/>
                <a:latin typeface="Cambria" panose="02040503050406030204" pitchFamily="18" charset="0"/>
                <a:ea typeface="Cambria" panose="02040503050406030204" pitchFamily="18" charset="0"/>
              </a:rPr>
              <a:t>.</a:t>
            </a:r>
          </a:p>
          <a:p>
            <a:endParaRPr lang="en-US" i="1">
              <a:solidFill>
                <a:srgbClr val="292929"/>
              </a:solidFill>
              <a:latin typeface="source-serif-pro"/>
            </a:endParaRPr>
          </a:p>
          <a:p>
            <a:endParaRPr lang="en-US" i="1">
              <a:solidFill>
                <a:srgbClr val="292929"/>
              </a:solidFill>
              <a:latin typeface="source-serif-pro"/>
            </a:endParaRPr>
          </a:p>
          <a:p>
            <a:endParaRPr lang="en-US" i="1">
              <a:solidFill>
                <a:srgbClr val="292929"/>
              </a:solidFill>
              <a:latin typeface="source-serif-pro"/>
            </a:endParaRPr>
          </a:p>
          <a:p>
            <a:r>
              <a:rPr lang="en-US">
                <a:solidFill>
                  <a:schemeClr val="accent1">
                    <a:lumMod val="20000"/>
                    <a:lumOff val="80000"/>
                  </a:schemeClr>
                </a:solidFill>
                <a:latin typeface="Cambria" panose="02040503050406030204" pitchFamily="18" charset="0"/>
                <a:ea typeface="Cambria" panose="02040503050406030204" pitchFamily="18" charset="0"/>
              </a:rPr>
              <a:t>Scale factor = 1.3 is the value which we take into consideration giving the output as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ECF2B4A-DEB9-C7C7-7AE0-B537D0EA482C}"/>
              </a:ext>
            </a:extLst>
          </p:cNvPr>
          <p:cNvPicPr>
            <a:picLocks noChangeAspect="1"/>
          </p:cNvPicPr>
          <p:nvPr/>
        </p:nvPicPr>
        <p:blipFill>
          <a:blip r:embed="rId3"/>
          <a:stretch>
            <a:fillRect/>
          </a:stretch>
        </p:blipFill>
        <p:spPr>
          <a:xfrm>
            <a:off x="4914902" y="3517477"/>
            <a:ext cx="3253272" cy="2439954"/>
          </a:xfrm>
          <a:prstGeom prst="rect">
            <a:avLst/>
          </a:prstGeom>
        </p:spPr>
      </p:pic>
      <p:pic>
        <p:nvPicPr>
          <p:cNvPr id="7" name="Picture 6">
            <a:extLst>
              <a:ext uri="{FF2B5EF4-FFF2-40B4-BE49-F238E27FC236}">
                <a16:creationId xmlns:a16="http://schemas.microsoft.com/office/drawing/2014/main" id="{F81680CB-86F7-8AD8-B15B-2CDB148E925D}"/>
              </a:ext>
            </a:extLst>
          </p:cNvPr>
          <p:cNvPicPr>
            <a:picLocks noChangeAspect="1"/>
          </p:cNvPicPr>
          <p:nvPr/>
        </p:nvPicPr>
        <p:blipFill>
          <a:blip r:embed="rId4"/>
          <a:stretch>
            <a:fillRect/>
          </a:stretch>
        </p:blipFill>
        <p:spPr>
          <a:xfrm>
            <a:off x="8812766" y="3517476"/>
            <a:ext cx="3253273" cy="2439955"/>
          </a:xfrm>
          <a:prstGeom prst="rect">
            <a:avLst/>
          </a:prstGeom>
        </p:spPr>
      </p:pic>
    </p:spTree>
    <p:extLst>
      <p:ext uri="{BB962C8B-B14F-4D97-AF65-F5344CB8AC3E}">
        <p14:creationId xmlns:p14="http://schemas.microsoft.com/office/powerpoint/2010/main" val="1561991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366EB3-52A8-42BC-297C-58F6C813B57F}"/>
              </a:ext>
            </a:extLst>
          </p:cNvPr>
          <p:cNvSpPr txBox="1"/>
          <p:nvPr/>
        </p:nvSpPr>
        <p:spPr>
          <a:xfrm>
            <a:off x="419878" y="889843"/>
            <a:ext cx="6559419" cy="4801314"/>
          </a:xfrm>
          <a:prstGeom prst="rect">
            <a:avLst/>
          </a:prstGeom>
          <a:noFill/>
        </p:spPr>
        <p:txBody>
          <a:bodyPr wrap="square">
            <a:spAutoFit/>
          </a:bodyPr>
          <a:lstStyle/>
          <a:p>
            <a:r>
              <a:rPr lang="en-US" b="1" i="0" err="1">
                <a:solidFill>
                  <a:schemeClr val="accent6">
                    <a:lumMod val="40000"/>
                    <a:lumOff val="60000"/>
                  </a:schemeClr>
                </a:solidFill>
                <a:effectLst/>
                <a:latin typeface="Cambria"/>
                <a:ea typeface="Cambria"/>
              </a:rPr>
              <a:t>minneighbors</a:t>
            </a:r>
            <a:r>
              <a:rPr lang="en-US" b="0" i="0">
                <a:solidFill>
                  <a:schemeClr val="accent6">
                    <a:lumMod val="40000"/>
                    <a:lumOff val="60000"/>
                  </a:schemeClr>
                </a:solidFill>
                <a:effectLst/>
                <a:latin typeface="Cambria"/>
                <a:ea typeface="Cambria"/>
              </a:rPr>
              <a:t> : </a:t>
            </a:r>
            <a:r>
              <a:rPr lang="en-US" b="0" i="0">
                <a:solidFill>
                  <a:schemeClr val="accent1">
                    <a:lumMod val="20000"/>
                    <a:lumOff val="80000"/>
                  </a:schemeClr>
                </a:solidFill>
                <a:effectLst/>
                <a:latin typeface="Cambria"/>
                <a:ea typeface="Cambria"/>
              </a:rPr>
              <a:t>Parameter specifying how many neighbors each candidate rectangle should have to retain it. This parameter will affect the quality of the detected faces: higher value results in less detections but with higher quality. We're using 5 in the code.</a:t>
            </a:r>
          </a:p>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Since the object detection works in the combination of the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image pyramid (multi-scaling)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sliding window,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we get </a:t>
            </a:r>
            <a:r>
              <a:rPr lang="en-US" b="1" i="0">
                <a:solidFill>
                  <a:schemeClr val="accent1">
                    <a:lumMod val="20000"/>
                    <a:lumOff val="80000"/>
                  </a:schemeClr>
                </a:solidFill>
                <a:effectLst/>
                <a:latin typeface="Cambria" panose="02040503050406030204" pitchFamily="18" charset="0"/>
                <a:ea typeface="Cambria" panose="02040503050406030204" pitchFamily="18" charset="0"/>
              </a:rPr>
              <a:t>multiple</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true outputs for a single region of the face. These true outputs are the window region which satisfies the </a:t>
            </a:r>
            <a:r>
              <a:rPr lang="en-US" b="0" i="0" err="1">
                <a:solidFill>
                  <a:schemeClr val="accent1">
                    <a:lumMod val="20000"/>
                    <a:lumOff val="80000"/>
                  </a:schemeClr>
                </a:solidFill>
                <a:effectLst/>
                <a:latin typeface="Cambria" panose="02040503050406030204" pitchFamily="18" charset="0"/>
                <a:ea typeface="Cambria" panose="02040503050406030204" pitchFamily="18" charset="0"/>
              </a:rPr>
              <a:t>Haar</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features (could be actual face area or a non-face area taken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Therefore, to get an actual face rectangle, the number of rectangles for the same face region must be higher than the </a:t>
            </a:r>
            <a:r>
              <a:rPr lang="en-US" b="0" i="1" err="1">
                <a:solidFill>
                  <a:schemeClr val="accent1">
                    <a:lumMod val="20000"/>
                    <a:lumOff val="80000"/>
                  </a:schemeClr>
                </a:solidFill>
                <a:effectLst/>
                <a:latin typeface="Cambria" panose="02040503050406030204" pitchFamily="18" charset="0"/>
                <a:ea typeface="Cambria" panose="02040503050406030204" pitchFamily="18" charset="0"/>
              </a:rPr>
              <a:t>minNeighbors</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t>
            </a:r>
          </a:p>
          <a:p>
            <a:endParaRPr lang="en-IN">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0. In the figure below some areas have multiple true outputs.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052" name="Picture 4">
            <a:extLst>
              <a:ext uri="{FF2B5EF4-FFF2-40B4-BE49-F238E27FC236}">
                <a16:creationId xmlns:a16="http://schemas.microsoft.com/office/drawing/2014/main" id="{153D248C-58B4-FD4B-B0F4-A48AD58C9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702" y="727518"/>
            <a:ext cx="3943351" cy="1966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F14D26-D6A0-CAC5-B0F5-E668A2DD63E6}"/>
              </a:ext>
            </a:extLst>
          </p:cNvPr>
          <p:cNvSpPr txBox="1"/>
          <p:nvPr/>
        </p:nvSpPr>
        <p:spPr>
          <a:xfrm>
            <a:off x="317241" y="1483568"/>
            <a:ext cx="7109925" cy="646331"/>
          </a:xfrm>
          <a:prstGeom prst="rect">
            <a:avLst/>
          </a:prstGeom>
          <a:noFill/>
        </p:spPr>
        <p:txBody>
          <a:bodyPr wrap="square">
            <a:spAutoFit/>
          </a:bodyPr>
          <a:lstStyle/>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25C1BC5A-9F9C-8E9D-6448-3CD2383A922A}"/>
              </a:ext>
            </a:extLst>
          </p:cNvPr>
          <p:cNvPicPr>
            <a:picLocks noChangeAspect="1"/>
          </p:cNvPicPr>
          <p:nvPr/>
        </p:nvPicPr>
        <p:blipFill>
          <a:blip r:embed="rId3"/>
          <a:stretch>
            <a:fillRect/>
          </a:stretch>
        </p:blipFill>
        <p:spPr>
          <a:xfrm>
            <a:off x="7385261" y="3838632"/>
            <a:ext cx="4612793" cy="2563894"/>
          </a:xfrm>
          <a:prstGeom prst="rect">
            <a:avLst/>
          </a:prstGeom>
        </p:spPr>
      </p:pic>
    </p:spTree>
    <p:extLst>
      <p:ext uri="{BB962C8B-B14F-4D97-AF65-F5344CB8AC3E}">
        <p14:creationId xmlns:p14="http://schemas.microsoft.com/office/powerpoint/2010/main" val="833898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143" y="270588"/>
            <a:ext cx="6019800" cy="494522"/>
          </a:xfrm>
        </p:spPr>
        <p:txBody>
          <a:bodyPr>
            <a:normAutofit fontScale="90000"/>
          </a:bodyPr>
          <a:lstStyle/>
          <a:p>
            <a:r>
              <a:rPr lang="en-IN">
                <a:solidFill>
                  <a:schemeClr val="accent2">
                    <a:lumMod val="40000"/>
                    <a:lumOff val="60000"/>
                  </a:schemeClr>
                </a:solidFill>
                <a:latin typeface="Cambria" panose="02040503050406030204" pitchFamily="18" charset="0"/>
                <a:ea typeface="Cambria" panose="02040503050406030204" pitchFamily="18" charset="0"/>
              </a:rPr>
              <a:t>EDGE COMPUTING:</a:t>
            </a:r>
          </a:p>
        </p:txBody>
      </p:sp>
      <p:sp>
        <p:nvSpPr>
          <p:cNvPr id="4" name="Text Placeholder 3"/>
          <p:cNvSpPr>
            <a:spLocks noGrp="1"/>
          </p:cNvSpPr>
          <p:nvPr>
            <p:ph type="body" sz="half" idx="2"/>
          </p:nvPr>
        </p:nvSpPr>
        <p:spPr>
          <a:xfrm>
            <a:off x="475861" y="1240970"/>
            <a:ext cx="5355772" cy="5197151"/>
          </a:xfrm>
        </p:spPr>
        <p:txBody>
          <a:bodyPr>
            <a:norm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Edge computing is an emerging computing paradigm which refers to a range of networks and devices at or near the user. Edge is about processing data closer to where it’s being generated, enabling processing at greater speeds and volumes, leading to greater action-led results in real time.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It offers some unique advantages over traditional models, where computing power is centralized at an on-premise data center. Putting compute at the edge allows companies to improve how they manage and use physical assets and create new interactive, human experiences. Some examples of edge use cases include self-driving cars, autonomous robots, smart equipment data and automated retail.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419" y="1856792"/>
            <a:ext cx="5262465"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883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inNeighbors = 3">
            <a:extLst>
              <a:ext uri="{FF2B5EF4-FFF2-40B4-BE49-F238E27FC236}">
                <a16:creationId xmlns:a16="http://schemas.microsoft.com/office/drawing/2014/main" id="{EFBF485A-304C-CB00-6FD6-18A164C94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826" y="3711920"/>
            <a:ext cx="4292083" cy="2622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8208C8-7674-9B13-3503-0FE1151BD2C8}"/>
              </a:ext>
            </a:extLst>
          </p:cNvPr>
          <p:cNvSpPr txBox="1"/>
          <p:nvPr/>
        </p:nvSpPr>
        <p:spPr>
          <a:xfrm>
            <a:off x="531845" y="4469362"/>
            <a:ext cx="6106884" cy="2031325"/>
          </a:xfrm>
          <a:prstGeom prst="rect">
            <a:avLst/>
          </a:prstGeom>
          <a:noFill/>
        </p:spPr>
        <p:txBody>
          <a:bodyPr wrap="square">
            <a:spAutoFit/>
          </a:bodyPr>
          <a:lstStyle/>
          <a:p>
            <a:endParaRPr lang="en-US">
              <a:solidFill>
                <a:schemeClr val="accent6">
                  <a:lumMod val="40000"/>
                  <a:lumOff val="60000"/>
                </a:schemeClr>
              </a:solidFill>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6">
                    <a:lumMod val="40000"/>
                    <a:lumOff val="60000"/>
                  </a:schemeClr>
                </a:solidFill>
                <a:latin typeface="Cambria" panose="02040503050406030204" pitchFamily="18" charset="0"/>
                <a:ea typeface="Cambria" panose="02040503050406030204" pitchFamily="18" charset="0"/>
              </a:rPr>
              <a:t>minSize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Minimum possible object size. Objects smaller than that are ignored.</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6">
                    <a:lumMod val="40000"/>
                    <a:lumOff val="60000"/>
                  </a:schemeClr>
                </a:solidFill>
                <a:latin typeface="Cambria" panose="02040503050406030204" pitchFamily="18" charset="0"/>
                <a:ea typeface="Cambria" panose="02040503050406030204" pitchFamily="18" charset="0"/>
              </a:rPr>
              <a:t>maxSize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Maximum possible object size. Objects larger than that are ignored.</a:t>
            </a:r>
          </a:p>
        </p:txBody>
      </p:sp>
      <p:sp>
        <p:nvSpPr>
          <p:cNvPr id="5" name="TextBox 4">
            <a:extLst>
              <a:ext uri="{FF2B5EF4-FFF2-40B4-BE49-F238E27FC236}">
                <a16:creationId xmlns:a16="http://schemas.microsoft.com/office/drawing/2014/main" id="{D3577AF4-7634-0B79-DDB8-B3ECB88BA127}"/>
              </a:ext>
            </a:extLst>
          </p:cNvPr>
          <p:cNvSpPr txBox="1"/>
          <p:nvPr/>
        </p:nvSpPr>
        <p:spPr>
          <a:xfrm>
            <a:off x="354563" y="838612"/>
            <a:ext cx="610688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rPr>
              <a:t> </a:t>
            </a:r>
            <a:endParaRPr kumimoji="0" lang="en-IN"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p:txBody>
      </p:sp>
      <p:pic>
        <p:nvPicPr>
          <p:cNvPr id="7" name="Picture 6">
            <a:extLst>
              <a:ext uri="{FF2B5EF4-FFF2-40B4-BE49-F238E27FC236}">
                <a16:creationId xmlns:a16="http://schemas.microsoft.com/office/drawing/2014/main" id="{20B058A8-5D11-9D3B-BC5A-1E2DC2474BBB}"/>
              </a:ext>
            </a:extLst>
          </p:cNvPr>
          <p:cNvPicPr>
            <a:picLocks noChangeAspect="1"/>
          </p:cNvPicPr>
          <p:nvPr/>
        </p:nvPicPr>
        <p:blipFill>
          <a:blip r:embed="rId3"/>
          <a:stretch>
            <a:fillRect/>
          </a:stretch>
        </p:blipFill>
        <p:spPr>
          <a:xfrm>
            <a:off x="7135914" y="251270"/>
            <a:ext cx="4292083" cy="2820178"/>
          </a:xfrm>
          <a:prstGeom prst="rect">
            <a:avLst/>
          </a:prstGeom>
        </p:spPr>
      </p:pic>
      <p:sp>
        <p:nvSpPr>
          <p:cNvPr id="10" name="TextBox 9">
            <a:extLst>
              <a:ext uri="{FF2B5EF4-FFF2-40B4-BE49-F238E27FC236}">
                <a16:creationId xmlns:a16="http://schemas.microsoft.com/office/drawing/2014/main" id="{5726AAF4-C4A7-63D4-3A8A-0EE859E524BF}"/>
              </a:ext>
            </a:extLst>
          </p:cNvPr>
          <p:cNvSpPr txBox="1"/>
          <p:nvPr/>
        </p:nvSpPr>
        <p:spPr>
          <a:xfrm>
            <a:off x="531845" y="494521"/>
            <a:ext cx="5929602" cy="3693319"/>
          </a:xfrm>
          <a:prstGeom prst="rect">
            <a:avLst/>
          </a:prstGeom>
          <a:noFill/>
        </p:spPr>
        <p:txBody>
          <a:bodyPr wrap="square">
            <a:spAutoFit/>
          </a:bodyPr>
          <a:lstStyle/>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Setting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3, the area with less than 3 true outputs will not get detected by the classifier. It also includes non faces too.Since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Setting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5, the area with less than 5 true outputs will not get detected by the classifier. Since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a:p>
        </p:txBody>
      </p:sp>
    </p:spTree>
    <p:extLst>
      <p:ext uri="{BB962C8B-B14F-4D97-AF65-F5344CB8AC3E}">
        <p14:creationId xmlns:p14="http://schemas.microsoft.com/office/powerpoint/2010/main" val="59459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9CF6-912F-BB24-5F72-299EF5AD6E60}"/>
              </a:ext>
            </a:extLst>
          </p:cNvPr>
          <p:cNvSpPr>
            <a:spLocks noGrp="1"/>
          </p:cNvSpPr>
          <p:nvPr>
            <p:ph type="ctrTitle"/>
          </p:nvPr>
        </p:nvSpPr>
        <p:spPr>
          <a:xfrm>
            <a:off x="457200" y="373224"/>
            <a:ext cx="3228393" cy="550507"/>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Histogram</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06462C44-C983-5A66-130D-64C9DB0550AE}"/>
              </a:ext>
            </a:extLst>
          </p:cNvPr>
          <p:cNvSpPr>
            <a:spLocks noGrp="1"/>
          </p:cNvSpPr>
          <p:nvPr>
            <p:ph type="subTitle" idx="1"/>
          </p:nvPr>
        </p:nvSpPr>
        <p:spPr>
          <a:xfrm>
            <a:off x="363894" y="998376"/>
            <a:ext cx="6885992" cy="5859623"/>
          </a:xfrm>
        </p:spPr>
        <p:txBody>
          <a:bodyPr>
            <a:normAutofit/>
          </a:bodyPr>
          <a:lstStyle/>
          <a:p>
            <a:r>
              <a:rPr lang="en-US" sz="1800">
                <a:solidFill>
                  <a:schemeClr val="accent1">
                    <a:lumMod val="20000"/>
                    <a:lumOff val="80000"/>
                  </a:schemeClr>
                </a:solidFill>
                <a:latin typeface="Cambria" panose="02040503050406030204" pitchFamily="18" charset="0"/>
                <a:ea typeface="Cambria" panose="02040503050406030204" pitchFamily="18" charset="0"/>
              </a:rPr>
              <a:t>Histogram is a graphical representation of the intensity distribution of an image. In simple terms, it represents the number of pixels for each intensity value considered.</a:t>
            </a:r>
          </a:p>
          <a:p>
            <a:r>
              <a:rPr lang="en-US" sz="1800">
                <a:solidFill>
                  <a:schemeClr val="accent1">
                    <a:lumMod val="20000"/>
                    <a:lumOff val="80000"/>
                  </a:schemeClr>
                </a:solidFill>
                <a:latin typeface="Cambria" panose="02040503050406030204" pitchFamily="18" charset="0"/>
                <a:ea typeface="Cambria" panose="02040503050406030204" pitchFamily="18" charset="0"/>
              </a:rPr>
              <a:t>In the figure, X-axis represents the total scale (black at the left and white at the right), and Y-axis represents the number of pixels in an image. Here, the histogram shows the number of pixels for each brightness level (from black to white), and when there are more pixels, the peak at the certain brightness level is higher .</a:t>
            </a:r>
          </a:p>
          <a:p>
            <a:r>
              <a:rPr lang="en-IN" sz="1800">
                <a:solidFill>
                  <a:schemeClr val="accent4">
                    <a:lumMod val="60000"/>
                    <a:lumOff val="40000"/>
                  </a:schemeClr>
                </a:solidFill>
                <a:latin typeface="Cambria" panose="02040503050406030204" pitchFamily="18" charset="0"/>
                <a:ea typeface="Cambria" panose="02040503050406030204" pitchFamily="18" charset="0"/>
              </a:rPr>
              <a:t>USES:</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To Remove noise from the images</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to analyze an image. Properties of an image can be predicted by the detailed study of the histogram.</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for image equalization. Gray level intensities are expanded along the x-axis to produce a high contrast image.</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Image processing</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The brightness of the image can be adjusted by having the details of its histogram.</a:t>
            </a:r>
          </a:p>
        </p:txBody>
      </p:sp>
      <p:pic>
        <p:nvPicPr>
          <p:cNvPr id="4" name="Picture 3">
            <a:extLst>
              <a:ext uri="{FF2B5EF4-FFF2-40B4-BE49-F238E27FC236}">
                <a16:creationId xmlns:a16="http://schemas.microsoft.com/office/drawing/2014/main" id="{75A0EB78-6EF8-1B5F-EB9E-732AD601D899}"/>
              </a:ext>
            </a:extLst>
          </p:cNvPr>
          <p:cNvPicPr>
            <a:picLocks noChangeAspect="1"/>
          </p:cNvPicPr>
          <p:nvPr/>
        </p:nvPicPr>
        <p:blipFill>
          <a:blip r:embed="rId2"/>
          <a:stretch>
            <a:fillRect/>
          </a:stretch>
        </p:blipFill>
        <p:spPr>
          <a:xfrm>
            <a:off x="7862594" y="2090057"/>
            <a:ext cx="4004471" cy="2724539"/>
          </a:xfrm>
          <a:prstGeom prst="rect">
            <a:avLst/>
          </a:prstGeom>
        </p:spPr>
      </p:pic>
    </p:spTree>
    <p:extLst>
      <p:ext uri="{BB962C8B-B14F-4D97-AF65-F5344CB8AC3E}">
        <p14:creationId xmlns:p14="http://schemas.microsoft.com/office/powerpoint/2010/main" val="3033247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FD24-FC13-CD1A-70BE-2227DCBEE6E2}"/>
              </a:ext>
            </a:extLst>
          </p:cNvPr>
          <p:cNvSpPr>
            <a:spLocks noGrp="1"/>
          </p:cNvSpPr>
          <p:nvPr>
            <p:ph type="ctrTitle"/>
          </p:nvPr>
        </p:nvSpPr>
        <p:spPr>
          <a:xfrm>
            <a:off x="335901" y="391885"/>
            <a:ext cx="9405257" cy="718457"/>
          </a:xfrm>
        </p:spPr>
        <p:txBody>
          <a:bodyPr>
            <a:normAutofit/>
          </a:bodyPr>
          <a:lstStyle/>
          <a:p>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LBPH(</a:t>
            </a:r>
            <a:r>
              <a:rPr lang="en-IN" sz="2600" b="0" i="0">
                <a:solidFill>
                  <a:schemeClr val="accent5">
                    <a:lumMod val="60000"/>
                    <a:lumOff val="40000"/>
                  </a:schemeClr>
                </a:solidFill>
                <a:effectLst/>
                <a:latin typeface="Cambria" panose="02040503050406030204" pitchFamily="18" charset="0"/>
                <a:ea typeface="Cambria" panose="02040503050406030204" pitchFamily="18" charset="0"/>
              </a:rPr>
              <a:t>Local Binary Patterns Histograms</a:t>
            </a:r>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 algorithm</a:t>
            </a:r>
            <a:endParaRPr lang="en-IN" sz="2600">
              <a:solidFill>
                <a:schemeClr val="accent2">
                  <a:lumMod val="40000"/>
                  <a:lumOff val="6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EF84B40-CE7D-6A02-B9A0-392535351D93}"/>
              </a:ext>
            </a:extLst>
          </p:cNvPr>
          <p:cNvSpPr>
            <a:spLocks noGrp="1"/>
          </p:cNvSpPr>
          <p:nvPr>
            <p:ph type="subTitle" idx="1"/>
          </p:nvPr>
        </p:nvSpPr>
        <p:spPr>
          <a:xfrm>
            <a:off x="457201" y="970384"/>
            <a:ext cx="5803640" cy="5281126"/>
          </a:xfrm>
        </p:spPr>
        <p:txBody>
          <a:bodyPr>
            <a:normAutofit fontScale="25000" lnSpcReduction="20000"/>
          </a:bodyPr>
          <a:lstStyle/>
          <a:p>
            <a:endParaRPr lang="en-US" sz="7200">
              <a:solidFill>
                <a:schemeClr val="accent1">
                  <a:lumMod val="20000"/>
                  <a:lumOff val="80000"/>
                </a:schemeClr>
              </a:solidFill>
              <a:latin typeface="Cambria" panose="02040503050406030204" pitchFamily="18" charset="0"/>
              <a:ea typeface="Cambria" panose="02040503050406030204" pitchFamily="18" charset="0"/>
            </a:endParaRPr>
          </a:p>
          <a:p>
            <a:r>
              <a:rPr lang="en-US" sz="7200">
                <a:solidFill>
                  <a:schemeClr val="accent1">
                    <a:lumMod val="20000"/>
                    <a:lumOff val="80000"/>
                  </a:schemeClr>
                </a:solidFill>
                <a:latin typeface="Cambria" panose="02040503050406030204" pitchFamily="18" charset="0"/>
                <a:ea typeface="Cambria" panose="02040503050406030204" pitchFamily="18" charset="0"/>
              </a:rPr>
              <a:t>It makes use of a data-set of images of the people to be included in the recognition process. Each image is given a unique ID as either a number or the name of a person so that the algorithm can use this information to identify the image and export the output. The pictures of the same person are always placed under the same ID.</a:t>
            </a:r>
            <a:endParaRPr lang="en-US" sz="7200">
              <a:solidFill>
                <a:schemeClr val="accent4">
                  <a:lumMod val="60000"/>
                  <a:lumOff val="40000"/>
                </a:schemeClr>
              </a:solidFill>
              <a:latin typeface="Cambria" panose="02040503050406030204" pitchFamily="18" charset="0"/>
              <a:ea typeface="Cambria" panose="02040503050406030204" pitchFamily="18" charset="0"/>
            </a:endParaRPr>
          </a:p>
          <a:p>
            <a:r>
              <a:rPr lang="en-US" sz="8000">
                <a:solidFill>
                  <a:schemeClr val="accent4">
                    <a:lumMod val="60000"/>
                    <a:lumOff val="40000"/>
                  </a:schemeClr>
                </a:solidFill>
                <a:latin typeface="Cambria" panose="02040503050406030204" pitchFamily="18" charset="0"/>
                <a:ea typeface="Cambria" panose="02040503050406030204" pitchFamily="18" charset="0"/>
              </a:rPr>
              <a:t>Computational steps:</a:t>
            </a:r>
          </a:p>
          <a:p>
            <a:r>
              <a:rPr lang="en-US" sz="7200">
                <a:solidFill>
                  <a:schemeClr val="accent5">
                    <a:lumMod val="60000"/>
                    <a:lumOff val="40000"/>
                  </a:schemeClr>
                </a:solidFill>
                <a:latin typeface="Cambria" panose="02040503050406030204" pitchFamily="18" charset="0"/>
                <a:ea typeface="Cambria" panose="02040503050406030204" pitchFamily="18" charset="0"/>
              </a:rPr>
              <a:t>1) LBP Procedure: </a:t>
            </a:r>
            <a:r>
              <a:rPr lang="en-US" sz="7200">
                <a:solidFill>
                  <a:schemeClr val="accent1">
                    <a:lumMod val="20000"/>
                    <a:lumOff val="80000"/>
                  </a:schemeClr>
                </a:solidFill>
                <a:latin typeface="Cambria" panose="02040503050406030204" pitchFamily="18" charset="0"/>
                <a:ea typeface="Cambria" panose="02040503050406030204" pitchFamily="18" charset="0"/>
              </a:rPr>
              <a:t>Here, an intermediate image has been created to better represent the original image through a sliding window concept, taking into account two parameters: the neighbor and the radius. New values are created in the form of binary by comparing the 8 neighbor values to the threshold value. For each neighbor value greater than the threshold value, the value is set to 1 and 0 for every neighbor value less than the threshold value. This forms a matrix of binary numbers excluding the threshold. A central value of the matrix is created by the conversion of the binary number to a decimal value which corresponds to the pixels of the original image. For a better representation of the characteristics of the original image. </a:t>
            </a:r>
          </a:p>
          <a:p>
            <a:endParaRPr lang="en-US">
              <a:solidFill>
                <a:schemeClr val="accent1">
                  <a:lumMod val="20000"/>
                  <a:lumOff val="80000"/>
                </a:schemeClr>
              </a:solidFill>
            </a:endParaRPr>
          </a:p>
          <a:p>
            <a:endParaRPr lang="en-US"/>
          </a:p>
          <a:p>
            <a:endParaRPr lang="en-IN"/>
          </a:p>
        </p:txBody>
      </p:sp>
      <p:pic>
        <p:nvPicPr>
          <p:cNvPr id="4104" name="Picture 8">
            <a:extLst>
              <a:ext uri="{FF2B5EF4-FFF2-40B4-BE49-F238E27FC236}">
                <a16:creationId xmlns:a16="http://schemas.microsoft.com/office/drawing/2014/main" id="{49F23CBA-5FEA-594F-F596-5296A651E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50" y="2227975"/>
            <a:ext cx="5288416" cy="240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5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CBC6F4-AC75-519E-61CB-D112FD9C7527}"/>
              </a:ext>
            </a:extLst>
          </p:cNvPr>
          <p:cNvSpPr txBox="1"/>
          <p:nvPr/>
        </p:nvSpPr>
        <p:spPr>
          <a:xfrm>
            <a:off x="403123" y="619433"/>
            <a:ext cx="8762999" cy="707886"/>
          </a:xfrm>
          <a:prstGeom prst="rect">
            <a:avLst/>
          </a:prstGeom>
          <a:noFill/>
        </p:spPr>
        <p:txBody>
          <a:bodyPr wrap="square">
            <a:spAutoFit/>
          </a:bodyPr>
          <a:lstStyle/>
          <a:p>
            <a:r>
              <a:rPr lang="en-US" sz="2000">
                <a:solidFill>
                  <a:schemeClr val="accent1">
                    <a:lumMod val="20000"/>
                    <a:lumOff val="80000"/>
                  </a:schemeClr>
                </a:solidFill>
                <a:latin typeface="Cambria" panose="02040503050406030204" pitchFamily="18" charset="0"/>
                <a:ea typeface="Cambria" panose="02040503050406030204" pitchFamily="18" charset="0"/>
              </a:rPr>
              <a:t>The LBP procedure was expanded to use a different number of radius and neighbors, it is called Circular LBP.</a:t>
            </a:r>
            <a:endParaRPr lang="en-IN" sz="20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8" name="Picture 4">
            <a:extLst>
              <a:ext uri="{FF2B5EF4-FFF2-40B4-BE49-F238E27FC236}">
                <a16:creationId xmlns:a16="http://schemas.microsoft.com/office/drawing/2014/main" id="{71C00BDE-C0D9-C8F5-13F6-5D5541C3F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69" y="2148315"/>
            <a:ext cx="9871788" cy="2757984"/>
          </a:xfrm>
          <a:prstGeom prst="rect">
            <a:avLst/>
          </a:prstGeom>
          <a:noFill/>
          <a:effectLst>
            <a:glow rad="63500">
              <a:schemeClr val="accent4">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302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4BEED0-F6D2-34E2-F22F-D8EDEE8C48F9}"/>
              </a:ext>
            </a:extLst>
          </p:cNvPr>
          <p:cNvSpPr txBox="1"/>
          <p:nvPr/>
        </p:nvSpPr>
        <p:spPr>
          <a:xfrm>
            <a:off x="354563" y="2789853"/>
            <a:ext cx="9349274" cy="3416320"/>
          </a:xfrm>
          <a:prstGeom prst="rect">
            <a:avLst/>
          </a:prstGeom>
          <a:noFill/>
        </p:spPr>
        <p:txBody>
          <a:bodyPr wrap="square">
            <a:spAutoFit/>
          </a:bodyPr>
          <a:lstStyle/>
          <a:p>
            <a:r>
              <a:rPr lang="en-US">
                <a:solidFill>
                  <a:schemeClr val="accent5">
                    <a:lumMod val="60000"/>
                    <a:lumOff val="40000"/>
                  </a:schemeClr>
                </a:solidFill>
                <a:latin typeface="Cambria" panose="02040503050406030204" pitchFamily="18" charset="0"/>
                <a:ea typeface="Cambria" panose="02040503050406030204" pitchFamily="18" charset="0"/>
              </a:rPr>
              <a:t>2) To Extract Histograms: </a:t>
            </a:r>
            <a:r>
              <a:rPr lang="en-US">
                <a:solidFill>
                  <a:schemeClr val="accent1">
                    <a:lumMod val="20000"/>
                    <a:lumOff val="80000"/>
                  </a:schemeClr>
                </a:solidFill>
                <a:latin typeface="Cambria" panose="02040503050406030204" pitchFamily="18" charset="0"/>
                <a:ea typeface="Cambria" panose="02040503050406030204" pitchFamily="18" charset="0"/>
              </a:rPr>
              <a:t>The image obtained in step is divided into multiple grids, with the help of the Grid parameters X and Y. This image is in grayscale, each of the histograms of each of the grids is to represent the intensity of the occurrences of each pixel. Each histogram is then combined to create a new histogram that represents the attributes of the original image.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5">
                    <a:lumMod val="60000"/>
                    <a:lumOff val="40000"/>
                  </a:schemeClr>
                </a:solidFill>
                <a:latin typeface="Cambria" panose="02040503050406030204" pitchFamily="18" charset="0"/>
                <a:ea typeface="Cambria" panose="02040503050406030204" pitchFamily="18" charset="0"/>
              </a:rPr>
              <a:t>3)Accurate face recognition: </a:t>
            </a:r>
            <a:r>
              <a:rPr lang="en-US">
                <a:solidFill>
                  <a:schemeClr val="accent1">
                    <a:lumMod val="20000"/>
                    <a:lumOff val="80000"/>
                  </a:schemeClr>
                </a:solidFill>
                <a:latin typeface="Cambria" panose="02040503050406030204" pitchFamily="18" charset="0"/>
                <a:ea typeface="Cambria" panose="02040503050406030204" pitchFamily="18" charset="0"/>
              </a:rPr>
              <a:t>Each one made a histogram for an image in the training data set. Two histograms are compared to output the image with the closest histogram matches to an input image. This output is the ID or name of the image.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We can use various approaches to compare the histograms (calculate the distance between two histograms), for example: </a:t>
            </a:r>
            <a:r>
              <a:rPr lang="en-US" err="1">
                <a:solidFill>
                  <a:schemeClr val="accent1">
                    <a:lumMod val="20000"/>
                    <a:lumOff val="80000"/>
                  </a:schemeClr>
                </a:solidFill>
                <a:latin typeface="Cambria" panose="02040503050406030204" pitchFamily="18" charset="0"/>
                <a:ea typeface="Cambria" panose="02040503050406030204" pitchFamily="18" charset="0"/>
              </a:rPr>
              <a:t>euclidean</a:t>
            </a:r>
            <a:r>
              <a:rPr lang="en-US">
                <a:solidFill>
                  <a:schemeClr val="accent1">
                    <a:lumMod val="20000"/>
                    <a:lumOff val="80000"/>
                  </a:schemeClr>
                </a:solidFill>
                <a:latin typeface="Cambria" panose="02040503050406030204" pitchFamily="18" charset="0"/>
                <a:ea typeface="Cambria" panose="02040503050406030204" pitchFamily="18" charset="0"/>
              </a:rPr>
              <a:t> distance, chi-square, absolute value, etc.</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7FD659C-74CC-4AE8-E299-CE788BD0E025}"/>
              </a:ext>
            </a:extLst>
          </p:cNvPr>
          <p:cNvPicPr>
            <a:picLocks noChangeAspect="1"/>
          </p:cNvPicPr>
          <p:nvPr/>
        </p:nvPicPr>
        <p:blipFill>
          <a:blip r:embed="rId2"/>
          <a:stretch>
            <a:fillRect/>
          </a:stretch>
        </p:blipFill>
        <p:spPr>
          <a:xfrm>
            <a:off x="2425960" y="675790"/>
            <a:ext cx="7063274" cy="1815484"/>
          </a:xfrm>
          <a:prstGeom prst="rect">
            <a:avLst/>
          </a:prstGeom>
        </p:spPr>
      </p:pic>
    </p:spTree>
    <p:extLst>
      <p:ext uri="{BB962C8B-B14F-4D97-AF65-F5344CB8AC3E}">
        <p14:creationId xmlns:p14="http://schemas.microsoft.com/office/powerpoint/2010/main" val="397478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B1B9A-932B-A3BA-8EE7-94774DFE8397}"/>
              </a:ext>
            </a:extLst>
          </p:cNvPr>
          <p:cNvSpPr txBox="1"/>
          <p:nvPr/>
        </p:nvSpPr>
        <p:spPr>
          <a:xfrm>
            <a:off x="457200" y="824765"/>
            <a:ext cx="7203234" cy="4739759"/>
          </a:xfrm>
          <a:prstGeom prst="rect">
            <a:avLst/>
          </a:prstGeom>
          <a:noFill/>
        </p:spPr>
        <p:txBody>
          <a:bodyPr wrap="square" lIns="91440" tIns="45720" rIns="91440" bIns="45720" anchor="t">
            <a:spAutoFit/>
          </a:bodyPr>
          <a:lstStyle/>
          <a:p>
            <a:pPr algn="just"/>
            <a:r>
              <a:rPr lang="en-US" sz="3200" b="0" i="0">
                <a:solidFill>
                  <a:schemeClr val="accent2">
                    <a:lumMod val="60000"/>
                    <a:lumOff val="40000"/>
                  </a:schemeClr>
                </a:solidFill>
                <a:effectLst/>
                <a:latin typeface="erdana"/>
              </a:rPr>
              <a:t>Object Detection</a:t>
            </a:r>
          </a:p>
          <a:p>
            <a:pPr algn="just"/>
            <a:endParaRPr lang="en-US" b="0" i="0">
              <a:solidFill>
                <a:schemeClr val="accent1">
                  <a:lumMod val="20000"/>
                  <a:lumOff val="80000"/>
                </a:schemeClr>
              </a:solidFill>
              <a:effectLst/>
              <a:latin typeface="Calibri"/>
              <a:ea typeface="Calibri" panose="020F0502020204030204" pitchFamily="34" charset="0"/>
              <a:cs typeface="Calibri"/>
            </a:endParaRPr>
          </a:p>
          <a:p>
            <a:pPr algn="just"/>
            <a:r>
              <a:rPr lang="en-US" b="0" i="0">
                <a:solidFill>
                  <a:schemeClr val="accent1">
                    <a:lumMod val="20000"/>
                    <a:lumOff val="80000"/>
                  </a:schemeClr>
                </a:solidFill>
                <a:effectLst/>
                <a:latin typeface="Calibri"/>
                <a:ea typeface="Calibri" panose="020F0502020204030204" pitchFamily="34" charset="0"/>
                <a:cs typeface="Calibri"/>
              </a:rPr>
              <a:t>Object detection is a computer technology related to computer vision and image processing that deals with detecting instances of semantic objects of a certain class (such as humans, buildings, or cars) in digital images and videos. Well-researched domains of object detection include face detection and pedestrian detection. Object detection has applications in many areas of computer vision, including image retrieval and video surveillance.</a:t>
            </a:r>
            <a:endParaRPr lang="en-US">
              <a:solidFill>
                <a:schemeClr val="accent1">
                  <a:lumMod val="20000"/>
                  <a:lumOff val="80000"/>
                </a:schemeClr>
              </a:solidFill>
              <a:latin typeface="Calibri"/>
              <a:ea typeface="Calibri" panose="020F0502020204030204" pitchFamily="34" charset="0"/>
              <a:cs typeface="Calibri"/>
            </a:endParaRPr>
          </a:p>
          <a:p>
            <a:pPr algn="just"/>
            <a:endParaRPr lang="en-US" b="0" i="0">
              <a:solidFill>
                <a:schemeClr val="tx2">
                  <a:lumMod val="60000"/>
                  <a:lumOff val="40000"/>
                </a:schemeClr>
              </a:solidFill>
              <a:effectLst/>
              <a:latin typeface="inter-regular"/>
            </a:endParaRPr>
          </a:p>
          <a:p>
            <a:pPr algn="just"/>
            <a:r>
              <a:rPr lang="en-US" b="0" i="0">
                <a:solidFill>
                  <a:schemeClr val="accent1">
                    <a:lumMod val="20000"/>
                    <a:lumOff val="80000"/>
                  </a:schemeClr>
                </a:solidFill>
                <a:effectLst/>
                <a:latin typeface="Calibri"/>
                <a:ea typeface="Calibri" panose="020F0502020204030204" pitchFamily="34" charset="0"/>
                <a:cs typeface="Calibri"/>
              </a:rPr>
              <a:t>They are extensively used in computer vision tasks like image annotations, face recognition, face detection, object tracking, and many more. Not only that but they are also used to solve real-world problems like Automated CCTV surveillance where you can keep track of some objects that may cause some threats. Objects are tracked until any threat or abnormality is found. It can then be handled by recording the footage for a certain duration and alerting the respective authorities about it.</a:t>
            </a:r>
            <a:endParaRPr lang="en-IN">
              <a:solidFill>
                <a:schemeClr val="accent1">
                  <a:lumMod val="20000"/>
                  <a:lumOff val="80000"/>
                </a:schemeClr>
              </a:solidFill>
              <a:latin typeface="Calibri"/>
              <a:cs typeface="Calibri"/>
            </a:endParaRPr>
          </a:p>
        </p:txBody>
      </p:sp>
      <p:pic>
        <p:nvPicPr>
          <p:cNvPr id="2" name="Picture 1">
            <a:extLst>
              <a:ext uri="{FF2B5EF4-FFF2-40B4-BE49-F238E27FC236}">
                <a16:creationId xmlns:a16="http://schemas.microsoft.com/office/drawing/2014/main" id="{8DE6E0C9-E7D5-B83E-43D2-77059D3C3D8F}"/>
              </a:ext>
            </a:extLst>
          </p:cNvPr>
          <p:cNvPicPr>
            <a:picLocks noChangeAspect="1"/>
          </p:cNvPicPr>
          <p:nvPr/>
        </p:nvPicPr>
        <p:blipFill>
          <a:blip r:embed="rId2"/>
          <a:stretch>
            <a:fillRect/>
          </a:stretch>
        </p:blipFill>
        <p:spPr>
          <a:xfrm>
            <a:off x="8182947" y="1847462"/>
            <a:ext cx="3551853" cy="3032448"/>
          </a:xfrm>
          <a:prstGeom prst="rect">
            <a:avLst/>
          </a:prstGeom>
        </p:spPr>
      </p:pic>
    </p:spTree>
    <p:extLst>
      <p:ext uri="{BB962C8B-B14F-4D97-AF65-F5344CB8AC3E}">
        <p14:creationId xmlns:p14="http://schemas.microsoft.com/office/powerpoint/2010/main" val="352350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1ABE38-5CFF-1DB8-FF69-51F758C82A3D}"/>
              </a:ext>
            </a:extLst>
          </p:cNvPr>
          <p:cNvSpPr txBox="1"/>
          <p:nvPr/>
        </p:nvSpPr>
        <p:spPr>
          <a:xfrm>
            <a:off x="276045" y="-102980"/>
            <a:ext cx="11731925" cy="7294305"/>
          </a:xfrm>
          <a:prstGeom prst="rect">
            <a:avLst/>
          </a:prstGeom>
          <a:noFill/>
        </p:spPr>
        <p:txBody>
          <a:bodyPr wrap="square" lIns="91440" tIns="45720" rIns="91440" bIns="45720" anchor="t">
            <a:spAutoFit/>
          </a:bodyPr>
          <a:lstStyle/>
          <a:p>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r>
              <a:rPr lang="en-US" sz="360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How does object detection work?</a:t>
            </a:r>
          </a:p>
          <a:p>
            <a:r>
              <a:rPr lang="en-US">
                <a:solidFill>
                  <a:schemeClr val="accent1">
                    <a:lumMod val="20000"/>
                    <a:lumOff val="80000"/>
                  </a:schemeClr>
                </a:solidFill>
                <a:latin typeface="Calibri"/>
                <a:ea typeface="Calibri" panose="020F0502020204030204" pitchFamily="34" charset="0"/>
                <a:cs typeface="Calibri"/>
              </a:rPr>
              <a:t>Object detection works in a similar way as object recognition. The only difference is that object recognition is the process of identifying the correct object category whereas object detection simply detects the object's presence and location in an image and we are using a kind of transfer learning.</a:t>
            </a:r>
          </a:p>
          <a:p>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Object detection is a supervised machine learning problem, which means you must train your models on labeled examples.</a:t>
            </a:r>
          </a:p>
          <a:p>
            <a:endParaRPr lang="en-US">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accent4">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 detection tasks can be performed by two different methods of data analysis techniques. They are:</a:t>
            </a: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solidFill>
                  <a:schemeClr val="accent1">
                    <a:lumMod val="20000"/>
                    <a:lumOff val="80000"/>
                  </a:schemeClr>
                </a:solidFill>
                <a:latin typeface="Calibri"/>
                <a:ea typeface="Calibri" panose="020F0502020204030204" pitchFamily="34" charset="0"/>
                <a:cs typeface="Calibri"/>
              </a:rPr>
              <a:t>Deep neural network: A deep neural network is generally a supervised learning algorithm that requires large datasets and high GPU computation power to predict object classes. It’s a more accurate way to classify objects which are partially hidden, complex, or placed in unknown backgrounds in an image.</a:t>
            </a:r>
          </a:p>
          <a:p>
            <a:pPr marL="285750" indent="-285750">
              <a:buFont typeface="Arial" panose="020B0604020202020204" pitchFamily="34" charset="0"/>
              <a:buChar char="•"/>
            </a:pP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solidFill>
                  <a:schemeClr val="accent1">
                    <a:lumMod val="20000"/>
                    <a:lumOff val="80000"/>
                  </a:schemeClr>
                </a:solidFill>
                <a:latin typeface="Calibri"/>
                <a:ea typeface="Calibri" panose="020F0502020204030204" pitchFamily="34" charset="0"/>
                <a:cs typeface="Calibri"/>
              </a:rPr>
              <a:t>Open cv2 </a:t>
            </a:r>
            <a:r>
              <a:rPr lang="en-US" err="1">
                <a:solidFill>
                  <a:schemeClr val="accent1">
                    <a:lumMod val="20000"/>
                    <a:lumOff val="80000"/>
                  </a:schemeClr>
                </a:solidFill>
                <a:latin typeface="Calibri"/>
                <a:ea typeface="Calibri" panose="020F0502020204030204" pitchFamily="34" charset="0"/>
                <a:cs typeface="Calibri"/>
              </a:rPr>
              <a:t>libaries</a:t>
            </a:r>
            <a:r>
              <a:rPr lang="en-US">
                <a:solidFill>
                  <a:schemeClr val="accent1">
                    <a:lumMod val="20000"/>
                    <a:lumOff val="80000"/>
                  </a:schemeClr>
                </a:solidFill>
                <a:latin typeface="Calibri"/>
                <a:ea typeface="Calibri" panose="020F0502020204030204" pitchFamily="34" charset="0"/>
                <a:cs typeface="Calibri"/>
              </a:rPr>
              <a:t> used and </a:t>
            </a:r>
            <a:r>
              <a:rPr lang="en-US" err="1">
                <a:solidFill>
                  <a:schemeClr val="accent1">
                    <a:lumMod val="20000"/>
                    <a:lumOff val="80000"/>
                  </a:schemeClr>
                </a:solidFill>
                <a:latin typeface="Calibri"/>
                <a:ea typeface="Calibri" panose="020F0502020204030204" pitchFamily="34" charset="0"/>
                <a:cs typeface="Calibri"/>
              </a:rPr>
              <a:t>mobilnet</a:t>
            </a:r>
            <a:r>
              <a:rPr lang="en-US">
                <a:solidFill>
                  <a:schemeClr val="accent1">
                    <a:lumMod val="20000"/>
                    <a:lumOff val="80000"/>
                  </a:schemeClr>
                </a:solidFill>
                <a:latin typeface="Calibri"/>
                <a:ea typeface="Calibri" panose="020F0502020204030204" pitchFamily="34" charset="0"/>
                <a:cs typeface="Calibri"/>
              </a:rPr>
              <a:t> </a:t>
            </a:r>
            <a:r>
              <a:rPr lang="en-US" err="1">
                <a:solidFill>
                  <a:schemeClr val="accent1">
                    <a:lumMod val="20000"/>
                    <a:lumOff val="80000"/>
                  </a:schemeClr>
                </a:solidFill>
                <a:latin typeface="Calibri"/>
                <a:ea typeface="Calibri" panose="020F0502020204030204" pitchFamily="34" charset="0"/>
                <a:cs typeface="Calibri"/>
              </a:rPr>
              <a:t>ssd</a:t>
            </a:r>
            <a:r>
              <a:rPr lang="en-US">
                <a:solidFill>
                  <a:schemeClr val="accent1">
                    <a:lumMod val="20000"/>
                    <a:lumOff val="80000"/>
                  </a:schemeClr>
                </a:solidFill>
                <a:latin typeface="Calibri"/>
                <a:ea typeface="Calibri" panose="020F0502020204030204" pitchFamily="34" charset="0"/>
                <a:cs typeface="Calibri"/>
              </a:rPr>
              <a:t> architecture using mobile net as backbone</a:t>
            </a:r>
          </a:p>
          <a:p>
            <a:pPr marL="285750" indent="-285750">
              <a:buFont typeface="Arial" panose="020B0604020202020204" pitchFamily="34" charset="0"/>
              <a:buChar char="•"/>
            </a:pPr>
            <a:r>
              <a:rPr lang="en-US">
                <a:solidFill>
                  <a:schemeClr val="accent1">
                    <a:lumMod val="20000"/>
                    <a:lumOff val="80000"/>
                  </a:schemeClr>
                </a:solidFill>
                <a:latin typeface="Calibri"/>
                <a:ea typeface="Calibri" panose="020F0502020204030204" pitchFamily="34" charset="0"/>
                <a:cs typeface="Calibri"/>
              </a:rPr>
              <a:t>Uses </a:t>
            </a:r>
            <a:r>
              <a:rPr lang="en-US" err="1">
                <a:solidFill>
                  <a:schemeClr val="accent1">
                    <a:lumMod val="20000"/>
                    <a:lumOff val="80000"/>
                  </a:schemeClr>
                </a:solidFill>
                <a:latin typeface="Calibri"/>
                <a:ea typeface="Calibri" panose="020F0502020204030204" pitchFamily="34" charset="0"/>
                <a:cs typeface="Calibri"/>
              </a:rPr>
              <a:t>ssd</a:t>
            </a:r>
            <a:r>
              <a:rPr lang="en-US">
                <a:solidFill>
                  <a:schemeClr val="accent1">
                    <a:lumMod val="20000"/>
                    <a:lumOff val="80000"/>
                  </a:schemeClr>
                </a:solidFill>
                <a:latin typeface="Calibri"/>
                <a:ea typeface="Calibri" panose="020F0502020204030204" pitchFamily="34" charset="0"/>
                <a:cs typeface="Calibri"/>
              </a:rPr>
              <a:t> (single shot detection):</a:t>
            </a:r>
          </a:p>
          <a:p>
            <a:pPr marL="285750" indent="-285750">
              <a:buFont typeface="Arial" panose="020B0604020202020204" pitchFamily="34" charset="0"/>
              <a:buChar char="•"/>
            </a:pPr>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Using </a:t>
            </a:r>
            <a:r>
              <a:rPr lang="en-US" err="1">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mobilenet</a:t>
            </a:r>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 v3 </a:t>
            </a:r>
            <a:r>
              <a:rPr lang="en-US" err="1">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ssd</a:t>
            </a: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Object detection mainly works by using </a:t>
            </a:r>
            <a:r>
              <a:rPr lang="en-US" err="1">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mobilenet</a:t>
            </a:r>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 v3 </a:t>
            </a:r>
            <a:r>
              <a:rPr lang="en-US" err="1">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ssd</a:t>
            </a: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accent1">
                    <a:lumMod val="20000"/>
                    <a:lumOff val="80000"/>
                  </a:schemeClr>
                </a:solidFill>
                <a:latin typeface="Calibri"/>
                <a:ea typeface="Calibri" panose="020F0502020204030204" pitchFamily="34" charset="0"/>
                <a:cs typeface="Calibri"/>
              </a:rPr>
              <a:t>     on the coco data set and predict the bounding boxes in </a:t>
            </a: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     which the objects are present along with their probability</a:t>
            </a:r>
          </a:p>
          <a:p>
            <a:r>
              <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    of occurrence .</a:t>
            </a:r>
          </a:p>
          <a:p>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664" y="4235849"/>
            <a:ext cx="4002305" cy="24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72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C6CA-5A4C-C1D2-A6C5-1D06CAA42883}"/>
              </a:ext>
            </a:extLst>
          </p:cNvPr>
          <p:cNvSpPr>
            <a:spLocks noGrp="1"/>
          </p:cNvSpPr>
          <p:nvPr>
            <p:ph type="ctrTitle"/>
          </p:nvPr>
        </p:nvSpPr>
        <p:spPr>
          <a:xfrm>
            <a:off x="684212" y="685799"/>
            <a:ext cx="8001000" cy="723901"/>
          </a:xfrm>
        </p:spPr>
        <p:txBody>
          <a:bodyPr>
            <a:noAutofit/>
          </a:bodyPr>
          <a:lstStyle/>
          <a:p>
            <a:r>
              <a:rPr lang="en-US" sz="4400">
                <a:solidFill>
                  <a:schemeClr val="accent2">
                    <a:lumMod val="60000"/>
                    <a:lumOff val="40000"/>
                  </a:schemeClr>
                </a:solidFill>
                <a:latin typeface="Cambria" panose="02040503050406030204" pitchFamily="18" charset="0"/>
                <a:ea typeface="Cambria" panose="02040503050406030204" pitchFamily="18" charset="0"/>
              </a:rPr>
              <a:t>MOBILE NET</a:t>
            </a:r>
            <a:br>
              <a:rPr lang="en-US" sz="4400">
                <a:solidFill>
                  <a:schemeClr val="accent2">
                    <a:lumMod val="60000"/>
                    <a:lumOff val="40000"/>
                  </a:schemeClr>
                </a:solidFill>
                <a:latin typeface="Cambria" panose="02040503050406030204" pitchFamily="18" charset="0"/>
                <a:ea typeface="Cambria" panose="02040503050406030204" pitchFamily="18" charset="0"/>
              </a:rPr>
            </a:br>
            <a:endParaRPr lang="en-IN" sz="44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DD3855A-CA4B-45B1-E0C7-5CA66E69BD3B}"/>
              </a:ext>
            </a:extLst>
          </p:cNvPr>
          <p:cNvSpPr>
            <a:spLocks noGrp="1"/>
          </p:cNvSpPr>
          <p:nvPr>
            <p:ph type="subTitle" idx="1"/>
          </p:nvPr>
        </p:nvSpPr>
        <p:spPr>
          <a:xfrm>
            <a:off x="572068" y="751494"/>
            <a:ext cx="6127312" cy="4168263"/>
          </a:xfrm>
        </p:spPr>
        <p:txBody>
          <a:bodyPr>
            <a:normAutofit fontScale="25000" lnSpcReduction="20000"/>
          </a:bodyPr>
          <a:lstStyle/>
          <a:p>
            <a:r>
              <a:rPr lang="en-US" sz="7200" err="1">
                <a:solidFill>
                  <a:schemeClr val="accent1">
                    <a:lumMod val="20000"/>
                    <a:lumOff val="80000"/>
                  </a:schemeClr>
                </a:solidFill>
                <a:latin typeface="Cambria" panose="02040503050406030204" pitchFamily="18" charset="0"/>
                <a:ea typeface="Cambria" panose="02040503050406030204" pitchFamily="18" charset="0"/>
              </a:rPr>
              <a:t>MobileNet</a:t>
            </a:r>
            <a:r>
              <a:rPr lang="en-US" sz="7200">
                <a:solidFill>
                  <a:schemeClr val="accent1">
                    <a:lumMod val="20000"/>
                    <a:lumOff val="80000"/>
                  </a:schemeClr>
                </a:solidFill>
                <a:latin typeface="Cambria" panose="02040503050406030204" pitchFamily="18" charset="0"/>
                <a:ea typeface="Cambria" panose="02040503050406030204" pitchFamily="18" charset="0"/>
              </a:rPr>
              <a:t> is an object detector released in 2017 as an efficient CNN architecture designed for mobile and embedded vision application. This architecture uses proven depth-wise separable convolutions to build lightweight deep neural networks. More information about the architecture can be found here.</a:t>
            </a:r>
          </a:p>
          <a:p>
            <a:r>
              <a:rPr lang="en-US" sz="7200">
                <a:solidFill>
                  <a:schemeClr val="accent1">
                    <a:lumMod val="20000"/>
                    <a:lumOff val="80000"/>
                  </a:schemeClr>
                </a:solidFill>
                <a:latin typeface="Cambria" panose="02040503050406030204" pitchFamily="18" charset="0"/>
                <a:ea typeface="Cambria" panose="02040503050406030204" pitchFamily="18" charset="0"/>
              </a:rPr>
              <a:t>As the name applied, the </a:t>
            </a:r>
            <a:r>
              <a:rPr lang="en-US" sz="7200" err="1">
                <a:solidFill>
                  <a:schemeClr val="accent1">
                    <a:lumMod val="20000"/>
                    <a:lumOff val="80000"/>
                  </a:schemeClr>
                </a:solidFill>
                <a:latin typeface="Cambria" panose="02040503050406030204" pitchFamily="18" charset="0"/>
                <a:ea typeface="Cambria" panose="02040503050406030204" pitchFamily="18" charset="0"/>
              </a:rPr>
              <a:t>MobileNet</a:t>
            </a:r>
            <a:r>
              <a:rPr lang="en-US" sz="7200">
                <a:solidFill>
                  <a:schemeClr val="accent1">
                    <a:lumMod val="20000"/>
                    <a:lumOff val="80000"/>
                  </a:schemeClr>
                </a:solidFill>
                <a:latin typeface="Cambria" panose="02040503050406030204" pitchFamily="18" charset="0"/>
                <a:ea typeface="Cambria" panose="02040503050406030204" pitchFamily="18" charset="0"/>
              </a:rPr>
              <a:t> model is designed to be used in mobile applications, and it is TensorFlow’s first mobile computer vision model.mobilenetv3 was developed by google.</a:t>
            </a:r>
          </a:p>
          <a:p>
            <a:r>
              <a:rPr lang="en-US" sz="7200" err="1">
                <a:solidFill>
                  <a:schemeClr val="accent1">
                    <a:lumMod val="20000"/>
                    <a:lumOff val="80000"/>
                  </a:schemeClr>
                </a:solidFill>
                <a:latin typeface="Cambria" panose="02040503050406030204" pitchFamily="18" charset="0"/>
                <a:ea typeface="Cambria" panose="02040503050406030204" pitchFamily="18" charset="0"/>
              </a:rPr>
              <a:t>MobileNet</a:t>
            </a:r>
            <a:r>
              <a:rPr lang="en-US" sz="7200">
                <a:solidFill>
                  <a:schemeClr val="accent1">
                    <a:lumMod val="20000"/>
                    <a:lumOff val="80000"/>
                  </a:schemeClr>
                </a:solidFill>
                <a:latin typeface="Cambria" panose="02040503050406030204" pitchFamily="18" charset="0"/>
                <a:ea typeface="Cambria" panose="02040503050406030204" pitchFamily="18" charset="0"/>
              </a:rPr>
              <a:t> uses </a:t>
            </a:r>
            <a:r>
              <a:rPr lang="en-US" sz="7200" err="1">
                <a:solidFill>
                  <a:schemeClr val="accent1">
                    <a:lumMod val="20000"/>
                    <a:lumOff val="80000"/>
                  </a:schemeClr>
                </a:solidFill>
                <a:latin typeface="Cambria" panose="02040503050406030204" pitchFamily="18" charset="0"/>
                <a:ea typeface="Cambria" panose="02040503050406030204" pitchFamily="18" charset="0"/>
              </a:rPr>
              <a:t>depthwise</a:t>
            </a:r>
            <a:r>
              <a:rPr lang="en-US" sz="7200">
                <a:solidFill>
                  <a:schemeClr val="accent1">
                    <a:lumMod val="20000"/>
                    <a:lumOff val="80000"/>
                  </a:schemeClr>
                </a:solidFill>
                <a:latin typeface="Cambria" panose="02040503050406030204" pitchFamily="18" charset="0"/>
                <a:ea typeface="Cambria" panose="02040503050406030204" pitchFamily="18" charset="0"/>
              </a:rPr>
              <a:t> separable convolutions. It significantly reduces the number of parameters when compared to the network with regular convolutions with the same depth in the nets. This results in lightweight deep neural networks.</a:t>
            </a:r>
          </a:p>
          <a:p>
            <a:r>
              <a:rPr lang="en-US" sz="7200">
                <a:solidFill>
                  <a:schemeClr val="accent1">
                    <a:lumMod val="20000"/>
                    <a:lumOff val="80000"/>
                  </a:schemeClr>
                </a:solidFill>
                <a:latin typeface="Cambria" panose="02040503050406030204" pitchFamily="18" charset="0"/>
                <a:ea typeface="Cambria" panose="02040503050406030204" pitchFamily="18" charset="0"/>
              </a:rPr>
              <a:t>A </a:t>
            </a:r>
            <a:r>
              <a:rPr lang="en-US" sz="7200" err="1">
                <a:solidFill>
                  <a:schemeClr val="accent1">
                    <a:lumMod val="20000"/>
                    <a:lumOff val="80000"/>
                  </a:schemeClr>
                </a:solidFill>
                <a:latin typeface="Cambria" panose="02040503050406030204" pitchFamily="18" charset="0"/>
                <a:ea typeface="Cambria" panose="02040503050406030204" pitchFamily="18" charset="0"/>
              </a:rPr>
              <a:t>depthwise</a:t>
            </a:r>
            <a:r>
              <a:rPr lang="en-US" sz="7200">
                <a:solidFill>
                  <a:schemeClr val="accent1">
                    <a:lumMod val="20000"/>
                    <a:lumOff val="80000"/>
                  </a:schemeClr>
                </a:solidFill>
                <a:latin typeface="Cambria" panose="02040503050406030204" pitchFamily="18" charset="0"/>
                <a:ea typeface="Cambria" panose="02040503050406030204" pitchFamily="18" charset="0"/>
              </a:rPr>
              <a:t> separable convolution is made from two operations.</a:t>
            </a:r>
          </a:p>
          <a:p>
            <a:r>
              <a:rPr lang="en-US" sz="7200">
                <a:solidFill>
                  <a:schemeClr val="accent1">
                    <a:lumMod val="20000"/>
                    <a:lumOff val="80000"/>
                  </a:schemeClr>
                </a:solidFill>
                <a:latin typeface="Cambria" panose="02040503050406030204" pitchFamily="18" charset="0"/>
                <a:ea typeface="Cambria" panose="02040503050406030204" pitchFamily="18" charset="0"/>
              </a:rPr>
              <a:t>1. </a:t>
            </a:r>
            <a:r>
              <a:rPr lang="en-US" sz="7200" err="1">
                <a:solidFill>
                  <a:schemeClr val="accent1">
                    <a:lumMod val="20000"/>
                    <a:lumOff val="80000"/>
                  </a:schemeClr>
                </a:solidFill>
                <a:latin typeface="Cambria" panose="02040503050406030204" pitchFamily="18" charset="0"/>
                <a:ea typeface="Cambria" panose="02040503050406030204" pitchFamily="18" charset="0"/>
              </a:rPr>
              <a:t>Depthwise</a:t>
            </a:r>
            <a:r>
              <a:rPr lang="en-US" sz="7200">
                <a:solidFill>
                  <a:schemeClr val="accent1">
                    <a:lumMod val="20000"/>
                    <a:lumOff val="80000"/>
                  </a:schemeClr>
                </a:solidFill>
                <a:latin typeface="Cambria" panose="02040503050406030204" pitchFamily="18" charset="0"/>
                <a:ea typeface="Cambria" panose="02040503050406030204" pitchFamily="18" charset="0"/>
              </a:rPr>
              <a:t> convolution.</a:t>
            </a:r>
          </a:p>
          <a:p>
            <a:r>
              <a:rPr lang="en-US" sz="7200">
                <a:solidFill>
                  <a:schemeClr val="accent1">
                    <a:lumMod val="20000"/>
                    <a:lumOff val="80000"/>
                  </a:schemeClr>
                </a:solidFill>
                <a:latin typeface="Cambria" panose="02040503050406030204" pitchFamily="18" charset="0"/>
                <a:ea typeface="Cambria" panose="02040503050406030204" pitchFamily="18" charset="0"/>
              </a:rPr>
              <a:t>2. Pointwise convolution.</a:t>
            </a:r>
          </a:p>
          <a:p>
            <a:r>
              <a:rPr lang="en-US" sz="7200" err="1">
                <a:solidFill>
                  <a:schemeClr val="accent1">
                    <a:lumMod val="20000"/>
                    <a:lumOff val="80000"/>
                  </a:schemeClr>
                </a:solidFill>
                <a:latin typeface="Cambria" panose="02040503050406030204" pitchFamily="18" charset="0"/>
                <a:ea typeface="Cambria" panose="02040503050406030204" pitchFamily="18" charset="0"/>
              </a:rPr>
              <a:t>MobileNet</a:t>
            </a:r>
            <a:r>
              <a:rPr lang="en-US" sz="7200">
                <a:solidFill>
                  <a:schemeClr val="accent1">
                    <a:lumMod val="20000"/>
                    <a:lumOff val="80000"/>
                  </a:schemeClr>
                </a:solidFill>
                <a:latin typeface="Cambria" panose="02040503050406030204" pitchFamily="18" charset="0"/>
                <a:ea typeface="Cambria" panose="02040503050406030204" pitchFamily="18" charset="0"/>
              </a:rPr>
              <a:t> is a class of CNN that was open-sourced by Google, and therefore, this gives us an excellent starting point for training our classifiers that are insanely small and insanely fast.</a:t>
            </a:r>
          </a:p>
          <a:p>
            <a:endParaRPr lang="en-US"/>
          </a:p>
          <a:p>
            <a:endParaRPr lang="en-IN"/>
          </a:p>
        </p:txBody>
      </p:sp>
      <p:pic>
        <p:nvPicPr>
          <p:cNvPr id="3076" name="Picture 4">
            <a:extLst>
              <a:ext uri="{FF2B5EF4-FFF2-40B4-BE49-F238E27FC236}">
                <a16:creationId xmlns:a16="http://schemas.microsoft.com/office/drawing/2014/main" id="{9CB68635-499A-B608-5E8D-58E2FC473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787" y="415917"/>
            <a:ext cx="4255745" cy="25714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10;&#10;Description automatically generated">
            <a:extLst>
              <a:ext uri="{FF2B5EF4-FFF2-40B4-BE49-F238E27FC236}">
                <a16:creationId xmlns:a16="http://schemas.microsoft.com/office/drawing/2014/main" id="{E30B6E80-699B-AEA7-D5F8-0C7E11DE5F22}"/>
              </a:ext>
            </a:extLst>
          </p:cNvPr>
          <p:cNvPicPr>
            <a:picLocks noChangeAspect="1"/>
          </p:cNvPicPr>
          <p:nvPr/>
        </p:nvPicPr>
        <p:blipFill>
          <a:blip r:embed="rId3"/>
          <a:stretch>
            <a:fillRect/>
          </a:stretch>
        </p:blipFill>
        <p:spPr>
          <a:xfrm>
            <a:off x="7119258" y="3429000"/>
            <a:ext cx="4839844" cy="3259559"/>
          </a:xfrm>
          <a:prstGeom prst="rect">
            <a:avLst/>
          </a:prstGeom>
        </p:spPr>
      </p:pic>
    </p:spTree>
    <p:extLst>
      <p:ext uri="{BB962C8B-B14F-4D97-AF65-F5344CB8AC3E}">
        <p14:creationId xmlns:p14="http://schemas.microsoft.com/office/powerpoint/2010/main" val="176150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3214215"/>
          </a:xfrm>
        </p:spPr>
        <p:txBody>
          <a:bodyPr>
            <a:normAutofit fontScale="92500" lnSpcReduction="20000"/>
          </a:bodyPr>
          <a:lstStyle/>
          <a:p>
            <a:r>
              <a:rPr lang="en-US" sz="1900">
                <a:solidFill>
                  <a:schemeClr val="accent1">
                    <a:lumMod val="20000"/>
                    <a:lumOff val="80000"/>
                  </a:schemeClr>
                </a:solidFill>
                <a:latin typeface="Cambria"/>
                <a:ea typeface="Cambria"/>
              </a:rPr>
              <a:t>It was released two MobileNet V3 </a:t>
            </a:r>
            <a:r>
              <a:rPr lang="en-US" sz="1900" err="1">
                <a:solidFill>
                  <a:schemeClr val="accent1">
                    <a:lumMod val="20000"/>
                    <a:lumOff val="80000"/>
                  </a:schemeClr>
                </a:solidFill>
                <a:latin typeface="Cambria"/>
                <a:ea typeface="Cambria"/>
              </a:rPr>
              <a:t>SSDLite</a:t>
            </a:r>
            <a:r>
              <a:rPr lang="en-US" sz="1900">
                <a:solidFill>
                  <a:schemeClr val="accent1">
                    <a:lumMod val="20000"/>
                    <a:lumOff val="80000"/>
                  </a:schemeClr>
                </a:solidFill>
                <a:latin typeface="Cambria"/>
                <a:ea typeface="Cambria"/>
              </a:rPr>
              <a:t> models (presented in Searching for MobileNetV3). </a:t>
            </a:r>
            <a:r>
              <a:rPr lang="en-US" sz="1900" err="1">
                <a:solidFill>
                  <a:schemeClr val="accent1">
                    <a:lumMod val="20000"/>
                    <a:lumOff val="80000"/>
                  </a:schemeClr>
                </a:solidFill>
                <a:latin typeface="Cambria"/>
                <a:ea typeface="Cambria"/>
              </a:rPr>
              <a:t>SSDLite</a:t>
            </a:r>
            <a:r>
              <a:rPr lang="en-US" sz="1900">
                <a:solidFill>
                  <a:schemeClr val="accent1">
                    <a:lumMod val="20000"/>
                    <a:lumOff val="80000"/>
                  </a:schemeClr>
                </a:solidFill>
                <a:latin typeface="Cambria"/>
                <a:ea typeface="Cambria"/>
              </a:rPr>
              <a:t> with MobileNet-V3-Large backbone, which is 27% faster than </a:t>
            </a:r>
            <a:r>
              <a:rPr lang="en-US" sz="1900" err="1">
                <a:solidFill>
                  <a:schemeClr val="accent1">
                    <a:lumMod val="20000"/>
                    <a:lumOff val="80000"/>
                  </a:schemeClr>
                </a:solidFill>
                <a:latin typeface="Cambria"/>
                <a:ea typeface="Cambria"/>
              </a:rPr>
              <a:t>Mobilenet</a:t>
            </a:r>
            <a:r>
              <a:rPr lang="en-US" sz="1900">
                <a:solidFill>
                  <a:schemeClr val="accent1">
                    <a:lumMod val="20000"/>
                    <a:lumOff val="80000"/>
                  </a:schemeClr>
                </a:solidFill>
                <a:latin typeface="Cambria"/>
                <a:ea typeface="Cambria"/>
              </a:rPr>
              <a:t> V2 </a:t>
            </a:r>
            <a:r>
              <a:rPr lang="en-US" sz="1900" err="1">
                <a:solidFill>
                  <a:schemeClr val="accent1">
                    <a:lumMod val="20000"/>
                    <a:lumOff val="80000"/>
                  </a:schemeClr>
                </a:solidFill>
                <a:latin typeface="Cambria"/>
                <a:ea typeface="Cambria"/>
              </a:rPr>
              <a:t>SSDLite</a:t>
            </a:r>
            <a:r>
              <a:rPr lang="en-US" sz="1900">
                <a:solidFill>
                  <a:schemeClr val="accent1">
                    <a:lumMod val="20000"/>
                    <a:lumOff val="80000"/>
                  </a:schemeClr>
                </a:solidFill>
                <a:latin typeface="Cambria"/>
                <a:ea typeface="Cambria"/>
              </a:rPr>
              <a:t> (119ms vs 162ms) on a Google Pixel phone CPU at the same </a:t>
            </a:r>
            <a:r>
              <a:rPr lang="en-US" sz="1900" err="1">
                <a:solidFill>
                  <a:schemeClr val="accent1">
                    <a:lumMod val="20000"/>
                    <a:lumOff val="80000"/>
                  </a:schemeClr>
                </a:solidFill>
                <a:latin typeface="Cambria"/>
                <a:ea typeface="Cambria"/>
              </a:rPr>
              <a:t>mAP</a:t>
            </a:r>
            <a:r>
              <a:rPr lang="en-US" sz="1900">
                <a:solidFill>
                  <a:schemeClr val="accent1">
                    <a:lumMod val="20000"/>
                    <a:lumOff val="80000"/>
                  </a:schemeClr>
                </a:solidFill>
                <a:latin typeface="Cambria"/>
                <a:ea typeface="Cambria"/>
              </a:rPr>
              <a:t>.</a:t>
            </a:r>
            <a:br>
              <a:rPr lang="en-US" sz="1900">
                <a:latin typeface="Cambria" panose="02040503050406030204" pitchFamily="18" charset="0"/>
                <a:ea typeface="Cambria" panose="02040503050406030204" pitchFamily="18" charset="0"/>
              </a:rPr>
            </a:br>
            <a:r>
              <a:rPr lang="en-US" sz="1900" err="1">
                <a:solidFill>
                  <a:schemeClr val="accent1">
                    <a:lumMod val="20000"/>
                    <a:lumOff val="80000"/>
                  </a:schemeClr>
                </a:solidFill>
                <a:latin typeface="Cambria"/>
                <a:ea typeface="Cambria"/>
              </a:rPr>
              <a:t>Mobilenet</a:t>
            </a:r>
            <a:r>
              <a:rPr lang="en-US" sz="1900">
                <a:solidFill>
                  <a:schemeClr val="accent1">
                    <a:lumMod val="20000"/>
                    <a:lumOff val="80000"/>
                  </a:schemeClr>
                </a:solidFill>
                <a:latin typeface="Cambria"/>
                <a:ea typeface="Cambria"/>
              </a:rPr>
              <a:t> SSD is </a:t>
            </a:r>
            <a:r>
              <a:rPr lang="en-US" sz="1900" b="1">
                <a:solidFill>
                  <a:schemeClr val="accent1">
                    <a:lumMod val="20000"/>
                    <a:lumOff val="80000"/>
                  </a:schemeClr>
                </a:solidFill>
                <a:latin typeface="Cambria"/>
                <a:ea typeface="Cambria"/>
              </a:rPr>
              <a:t>an object detection model that computes the output bounding box and class of an object from an input image</a:t>
            </a:r>
            <a:r>
              <a:rPr lang="en-US" sz="1900">
                <a:solidFill>
                  <a:schemeClr val="accent1">
                    <a:lumMod val="20000"/>
                    <a:lumOff val="80000"/>
                  </a:schemeClr>
                </a:solidFill>
                <a:latin typeface="Cambria"/>
                <a:ea typeface="Cambria"/>
              </a:rPr>
              <a:t>. </a:t>
            </a:r>
          </a:p>
          <a:p>
            <a:r>
              <a:rPr lang="en-US" sz="1900">
                <a:solidFill>
                  <a:schemeClr val="accent2">
                    <a:lumMod val="40000"/>
                    <a:lumOff val="60000"/>
                  </a:schemeClr>
                </a:solidFill>
                <a:latin typeface="Cambria"/>
                <a:ea typeface="Cambria"/>
              </a:rPr>
              <a:t>POINT WISE AND DEPTHWISE CONVOLUTION:</a:t>
            </a:r>
          </a:p>
          <a:p>
            <a:r>
              <a:rPr lang="en-US" sz="1900">
                <a:solidFill>
                  <a:schemeClr val="accent1">
                    <a:lumMod val="20000"/>
                    <a:lumOff val="80000"/>
                  </a:schemeClr>
                </a:solidFill>
                <a:latin typeface="Cambria"/>
                <a:ea typeface="Cambria"/>
              </a:rPr>
              <a:t>They reduce the computations that are needed to be</a:t>
            </a:r>
            <a:br>
              <a:rPr lang="en-US" sz="1900">
                <a:latin typeface="Cambria" panose="02040503050406030204" pitchFamily="18" charset="0"/>
                <a:ea typeface="Cambria" panose="02040503050406030204" pitchFamily="18" charset="0"/>
              </a:rPr>
            </a:br>
            <a:r>
              <a:rPr lang="en-US" sz="1900">
                <a:solidFill>
                  <a:schemeClr val="accent1">
                    <a:lumMod val="20000"/>
                    <a:lumOff val="80000"/>
                  </a:schemeClr>
                </a:solidFill>
                <a:latin typeface="Cambria"/>
                <a:ea typeface="Cambria"/>
              </a:rPr>
              <a:t> performed .</a:t>
            </a:r>
            <a:endParaRPr lang="en-US" sz="1900">
              <a:solidFill>
                <a:schemeClr val="accent1">
                  <a:lumMod val="20000"/>
                  <a:lumOff val="80000"/>
                </a:schemeClr>
              </a:solidFill>
              <a:latin typeface="Cambria" panose="02040503050406030204" pitchFamily="18" charset="0"/>
              <a:ea typeface="Cambria" panose="02040503050406030204" pitchFamily="18" charset="0"/>
            </a:endParaRPr>
          </a:p>
          <a:p>
            <a:r>
              <a:rPr lang="en-IN" sz="1900">
                <a:solidFill>
                  <a:schemeClr val="accent1">
                    <a:lumMod val="20000"/>
                    <a:lumOff val="80000"/>
                  </a:schemeClr>
                </a:solidFill>
                <a:latin typeface="Cambria"/>
                <a:ea typeface="Cambria"/>
              </a:rPr>
              <a:t>They increase the fastness of prediction by decreasing the number of computations and parameters. </a:t>
            </a:r>
            <a:endParaRPr lang="en-IN" sz="1900">
              <a:solidFill>
                <a:schemeClr val="accent1">
                  <a:lumMod val="20000"/>
                  <a:lumOff val="80000"/>
                </a:schemeClr>
              </a:solidFill>
              <a:latin typeface="Cambria" panose="02040503050406030204" pitchFamily="18" charset="0"/>
              <a:ea typeface="Cambria" panose="02040503050406030204" pitchFamily="18" charset="0"/>
            </a:endParaRPr>
          </a:p>
          <a:p>
            <a:endParaRPr lang="en-IN">
              <a:solidFill>
                <a:schemeClr val="accent1">
                  <a:lumMod val="40000"/>
                  <a:lumOff val="60000"/>
                </a:schemeClr>
              </a:solidFill>
            </a:endParaRPr>
          </a:p>
        </p:txBody>
      </p:sp>
      <p:pic>
        <p:nvPicPr>
          <p:cNvPr id="6" name="Picture 2" descr="Diagram&#10;&#10;Description automatically generated">
            <a:extLst>
              <a:ext uri="{FF2B5EF4-FFF2-40B4-BE49-F238E27FC236}">
                <a16:creationId xmlns:a16="http://schemas.microsoft.com/office/drawing/2014/main" id="{C586843A-2CD3-47DA-CFEB-232BB30EB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646" y="893387"/>
            <a:ext cx="3211372" cy="27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Diagram&#10;&#10;Description automatically generated">
            <a:extLst>
              <a:ext uri="{FF2B5EF4-FFF2-40B4-BE49-F238E27FC236}">
                <a16:creationId xmlns:a16="http://schemas.microsoft.com/office/drawing/2014/main" id="{30E62A8C-CE6F-7FFD-EDD4-FA4AF71E1D46}"/>
              </a:ext>
            </a:extLst>
          </p:cNvPr>
          <p:cNvPicPr>
            <a:picLocks noChangeAspect="1"/>
          </p:cNvPicPr>
          <p:nvPr/>
        </p:nvPicPr>
        <p:blipFill>
          <a:blip r:embed="rId3"/>
          <a:stretch>
            <a:fillRect/>
          </a:stretch>
        </p:blipFill>
        <p:spPr>
          <a:xfrm>
            <a:off x="2792361" y="3575426"/>
            <a:ext cx="6018764" cy="3186103"/>
          </a:xfrm>
          <a:prstGeom prst="rect">
            <a:avLst/>
          </a:prstGeom>
        </p:spPr>
      </p:pic>
    </p:spTree>
    <p:extLst>
      <p:ext uri="{BB962C8B-B14F-4D97-AF65-F5344CB8AC3E}">
        <p14:creationId xmlns:p14="http://schemas.microsoft.com/office/powerpoint/2010/main" val="259435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E0966C-746E-C1E0-8870-4709A00A4746}"/>
              </a:ext>
            </a:extLst>
          </p:cNvPr>
          <p:cNvSpPr txBox="1"/>
          <p:nvPr/>
        </p:nvSpPr>
        <p:spPr>
          <a:xfrm>
            <a:off x="345233" y="186612"/>
            <a:ext cx="11411338" cy="6063198"/>
          </a:xfrm>
          <a:prstGeom prst="rect">
            <a:avLst/>
          </a:prstGeom>
          <a:noFill/>
        </p:spPr>
        <p:txBody>
          <a:bodyPr wrap="square">
            <a:spAutoFit/>
          </a:bodyPr>
          <a:lstStyle/>
          <a:p>
            <a:r>
              <a:rPr lang="en-US" sz="280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SSD (single shot detector):</a:t>
            </a:r>
          </a:p>
          <a:p>
            <a:r>
              <a:rPr lang="en-US">
                <a:solidFill>
                  <a:schemeClr val="accent1">
                    <a:lumMod val="20000"/>
                    <a:lumOff val="80000"/>
                  </a:schemeClr>
                </a:solidFill>
                <a:latin typeface="Cambria" panose="02040503050406030204" pitchFamily="18" charset="0"/>
                <a:ea typeface="Cambria" panose="02040503050406030204" pitchFamily="18" charset="0"/>
              </a:rPr>
              <a:t>The term SSD stands for Single Shot Detector. The SSD technique is based on a forward convolutional network that generates a collection of fixed-size bounding boxes and a score for the presence of object class instances in those boxes, which come behind by a non-maximal suppression step to create the final detections. Fields contain offset values ​​(</a:t>
            </a:r>
            <a:r>
              <a:rPr lang="en-US" err="1">
                <a:solidFill>
                  <a:schemeClr val="accent1">
                    <a:lumMod val="20000"/>
                    <a:lumOff val="80000"/>
                  </a:schemeClr>
                </a:solidFill>
                <a:latin typeface="Cambria" panose="02040503050406030204" pitchFamily="18" charset="0"/>
                <a:ea typeface="Cambria" panose="02040503050406030204" pitchFamily="18" charset="0"/>
              </a:rPr>
              <a:t>cx,cy,w,h</a:t>
            </a:r>
            <a:r>
              <a:rPr lang="en-US">
                <a:solidFill>
                  <a:schemeClr val="accent1">
                    <a:lumMod val="20000"/>
                    <a:lumOff val="80000"/>
                  </a:schemeClr>
                </a:solidFill>
                <a:latin typeface="Cambria" panose="02040503050406030204" pitchFamily="18" charset="0"/>
                <a:ea typeface="Cambria" panose="02040503050406030204" pitchFamily="18" charset="0"/>
              </a:rPr>
              <a:t>) from the default field. The score contains confidence values ​​for the presence of each of the object categories, with a value of 0 reserved for the background.</a:t>
            </a:r>
          </a:p>
          <a:p>
            <a:r>
              <a:rPr lang="en-US">
                <a:solidFill>
                  <a:schemeClr val="accent1">
                    <a:lumMod val="20000"/>
                    <a:lumOff val="80000"/>
                  </a:schemeClr>
                </a:solidFill>
                <a:latin typeface="Cambria" panose="02040503050406030204" pitchFamily="18" charset="0"/>
                <a:ea typeface="Cambria" panose="02040503050406030204" pitchFamily="18" charset="0"/>
              </a:rPr>
              <a:t>SSD represents multi-reference and multi-resolution detection techniques. Multi-reference techniques define a set of anchor boxes of different sizes and aspect ratios at different locations in the image and then predict a detection box based on these references. Multi-resolution techniques enable object detection at multiple scales and at different network layers. The SSD network implements an algorithm for detecting multiple object classes in images by generating a confidence score related to the presence of any object category in each default field. It also makes adjustments in the boxes to better fit the shapes of the objects. This network is suitable for real-time applications because it does not resample functions for bounding box hypotheses.</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2">
                    <a:lumMod val="60000"/>
                    <a:lumOff val="40000"/>
                  </a:schemeClr>
                </a:solidFill>
                <a:latin typeface="Cambria" panose="02040503050406030204" pitchFamily="18" charset="0"/>
                <a:ea typeface="Cambria" panose="02040503050406030204" pitchFamily="18" charset="0"/>
              </a:rPr>
              <a:t>MOBILE NET SSD:</a:t>
            </a:r>
          </a:p>
          <a:p>
            <a:r>
              <a:rPr lang="en-US">
                <a:solidFill>
                  <a:schemeClr val="accent1">
                    <a:lumMod val="20000"/>
                    <a:lumOff val="80000"/>
                  </a:schemeClr>
                </a:solidFill>
                <a:latin typeface="Cambria" panose="02040503050406030204" pitchFamily="18" charset="0"/>
                <a:ea typeface="Cambria" panose="02040503050406030204" pitchFamily="18" charset="0"/>
              </a:rPr>
              <a:t>Convolutional neural networks are used to develop a model that consists of multiple layers for classifying given objects into one of the defined classes. These objects are detected using higher resolution feature maps made possible by recent advances in deep learning with image processing. </a:t>
            </a:r>
            <a:r>
              <a:rPr lang="en-US" err="1">
                <a:solidFill>
                  <a:schemeClr val="accent1">
                    <a:lumMod val="20000"/>
                    <a:lumOff val="80000"/>
                  </a:schemeClr>
                </a:solidFill>
                <a:latin typeface="Cambria" panose="02040503050406030204" pitchFamily="18" charset="0"/>
                <a:ea typeface="Cambria" panose="02040503050406030204" pitchFamily="18" charset="0"/>
              </a:rPr>
              <a:t>Mobilenet</a:t>
            </a:r>
            <a:r>
              <a:rPr lang="en-US">
                <a:solidFill>
                  <a:schemeClr val="accent1">
                    <a:lumMod val="20000"/>
                    <a:lumOff val="80000"/>
                  </a:schemeClr>
                </a:solidFill>
                <a:latin typeface="Cambria" panose="02040503050406030204" pitchFamily="18" charset="0"/>
                <a:ea typeface="Cambria" panose="02040503050406030204" pitchFamily="18" charset="0"/>
              </a:rPr>
              <a:t> SSD is an object detection model that computes the output bounding box and object class from the input image. This Single Shot Detector (SSD) object detection model uses </a:t>
            </a:r>
            <a:r>
              <a:rPr lang="en-US" err="1">
                <a:solidFill>
                  <a:schemeClr val="accent1">
                    <a:lumMod val="20000"/>
                    <a:lumOff val="80000"/>
                  </a:schemeClr>
                </a:solidFill>
                <a:latin typeface="Cambria" panose="02040503050406030204" pitchFamily="18" charset="0"/>
                <a:ea typeface="Cambria" panose="02040503050406030204" pitchFamily="18" charset="0"/>
              </a:rPr>
              <a:t>Mobilenet</a:t>
            </a:r>
            <a:r>
              <a:rPr lang="en-US">
                <a:solidFill>
                  <a:schemeClr val="accent1">
                    <a:lumMod val="20000"/>
                    <a:lumOff val="80000"/>
                  </a:schemeClr>
                </a:solidFill>
                <a:latin typeface="Cambria" panose="02040503050406030204" pitchFamily="18" charset="0"/>
                <a:ea typeface="Cambria" panose="02040503050406030204" pitchFamily="18" charset="0"/>
              </a:rPr>
              <a:t> as a backbone and can achieve fast object detection optimized for mobile devices.</a:t>
            </a:r>
          </a:p>
        </p:txBody>
      </p:sp>
    </p:spTree>
    <p:extLst>
      <p:ext uri="{BB962C8B-B14F-4D97-AF65-F5344CB8AC3E}">
        <p14:creationId xmlns:p14="http://schemas.microsoft.com/office/powerpoint/2010/main" val="4149617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5006-4889-277D-8726-D6E9C849977F}"/>
              </a:ext>
            </a:extLst>
          </p:cNvPr>
          <p:cNvSpPr>
            <a:spLocks noGrp="1"/>
          </p:cNvSpPr>
          <p:nvPr>
            <p:ph type="ctrTitle"/>
          </p:nvPr>
        </p:nvSpPr>
        <p:spPr>
          <a:xfrm>
            <a:off x="1154955" y="812801"/>
            <a:ext cx="8825658" cy="965200"/>
          </a:xfrm>
        </p:spPr>
        <p:txBody>
          <a:bodyPr>
            <a:normAutofit/>
          </a:bodyPr>
          <a:lstStyle/>
          <a:p>
            <a:r>
              <a:rPr lang="en-US">
                <a:solidFill>
                  <a:schemeClr val="accent2">
                    <a:lumMod val="40000"/>
                    <a:lumOff val="60000"/>
                  </a:schemeClr>
                </a:solidFill>
              </a:rPr>
              <a:t>ABOUT JETSEN NANO</a:t>
            </a:r>
            <a:endParaRPr lang="en-IN">
              <a:solidFill>
                <a:schemeClr val="accent2">
                  <a:lumMod val="40000"/>
                  <a:lumOff val="60000"/>
                </a:schemeClr>
              </a:solidFill>
            </a:endParaRPr>
          </a:p>
        </p:txBody>
      </p:sp>
      <p:sp>
        <p:nvSpPr>
          <p:cNvPr id="3" name="Subtitle 2">
            <a:extLst>
              <a:ext uri="{FF2B5EF4-FFF2-40B4-BE49-F238E27FC236}">
                <a16:creationId xmlns:a16="http://schemas.microsoft.com/office/drawing/2014/main" id="{B99587AB-35B2-1294-EAFD-1D45C2EE31DF}"/>
              </a:ext>
            </a:extLst>
          </p:cNvPr>
          <p:cNvSpPr>
            <a:spLocks noGrp="1"/>
          </p:cNvSpPr>
          <p:nvPr>
            <p:ph type="subTitle" idx="1"/>
          </p:nvPr>
        </p:nvSpPr>
        <p:spPr>
          <a:xfrm>
            <a:off x="182880" y="2387600"/>
            <a:ext cx="9797733" cy="3992880"/>
          </a:xfrm>
        </p:spPr>
        <p:txBody>
          <a:bodyPr>
            <a:normAutofit fontScale="47500" lnSpcReduction="20000"/>
          </a:bodyPr>
          <a:lstStyle/>
          <a:p>
            <a:pPr marL="571500" indent="-571500" rtl="0">
              <a:spcBef>
                <a:spcPts val="0"/>
              </a:spcBef>
              <a:spcAft>
                <a:spcPts val="0"/>
              </a:spcAft>
              <a:buFont typeface="Wingdings" panose="05000000000000000000" pitchFamily="2" charset="2"/>
              <a:buChar char="§"/>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NVIDIA Jetson Nano Developer Kit is a small, powerful computer that lets run multiple neural</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networks in parallel for applications like image classification, object detection, segmentation,</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and speech processing. All in an easy-to-use platform that runs in as little as 5 watts.</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p>
          <a:p>
            <a:pPr marL="571500" indent="-571500" rtl="0">
              <a:spcBef>
                <a:spcPts val="0"/>
              </a:spcBef>
              <a:spcAft>
                <a:spcPts val="0"/>
              </a:spcAft>
              <a:buFont typeface="Wingdings" panose="05000000000000000000" pitchFamily="2" charset="2"/>
              <a:buChar char="§"/>
            </a:pPr>
            <a:endPar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endParaRPr>
          </a:p>
          <a:p>
            <a:pPr marL="571500" indent="-571500" rtl="0">
              <a:spcBef>
                <a:spcPts val="0"/>
              </a:spcBef>
              <a:spcAft>
                <a:spcPts val="0"/>
              </a:spcAft>
              <a:buFont typeface="Wingdings" panose="05000000000000000000" pitchFamily="2" charset="2"/>
              <a:buChar char="§"/>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It’s simpler than ever to get started! Just inserting a microSD card with the system</a:t>
            </a:r>
            <a:endParaRPr lang="en-US" sz="3800" b="0">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endParaRPr>
          </a:p>
          <a:p>
            <a:pPr rtl="0">
              <a:spcBef>
                <a:spcPts val="0"/>
              </a:spcBef>
              <a:spcAft>
                <a:spcPts val="0"/>
              </a:spcAft>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           image, booting the developer kit, and beginning with the same NVIDIA Jetpack SDK which is</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p>
          <a:p>
            <a:pPr rtl="0">
              <a:spcBef>
                <a:spcPts val="0"/>
              </a:spcBef>
              <a:spcAft>
                <a:spcPts val="0"/>
              </a:spcAft>
            </a:pP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u</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sed across the entire NVIDIA Jetson family of products which makes it easy to access a great</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p>
          <a:p>
            <a:pPr rtl="0">
              <a:spcBef>
                <a:spcPts val="0"/>
              </a:spcBef>
              <a:spcAft>
                <a:spcPts val="0"/>
              </a:spcAft>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           small  sized computer.</a:t>
            </a:r>
          </a:p>
          <a:p>
            <a:pPr rtl="0">
              <a:spcBef>
                <a:spcPts val="0"/>
              </a:spcBef>
              <a:spcAft>
                <a:spcPts val="0"/>
              </a:spcAft>
            </a:pPr>
            <a:endPar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endParaRPr>
          </a:p>
          <a:p>
            <a:pPr marL="571500" indent="-571500" rtl="0">
              <a:spcBef>
                <a:spcPts val="0"/>
              </a:spcBef>
              <a:spcAft>
                <a:spcPts val="0"/>
              </a:spcAft>
              <a:buFont typeface="Wingdings" panose="05000000000000000000" pitchFamily="2" charset="2"/>
              <a:buChar char="§"/>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Jetpack is compatible with NVIDIA’s world-leading AI platform for</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training and deploying AI software, reducing complexity and effort for developers.</a:t>
            </a:r>
          </a:p>
          <a:p>
            <a:pPr rtl="0">
              <a:spcBef>
                <a:spcPts val="0"/>
              </a:spcBef>
              <a:spcAft>
                <a:spcPts val="0"/>
              </a:spcAft>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 </a:t>
            </a:r>
          </a:p>
          <a:p>
            <a:pPr marL="571500" indent="-571500" rtl="0">
              <a:spcBef>
                <a:spcPts val="0"/>
              </a:spcBef>
              <a:spcAft>
                <a:spcPts val="0"/>
              </a:spcAft>
              <a:buFont typeface="Wingdings" panose="05000000000000000000" pitchFamily="2" charset="2"/>
              <a:buChar char="§"/>
            </a:pP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However, to</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make use of the total processing power of the nano there are lot of things to setup for this</a:t>
            </a:r>
            <a:r>
              <a:rPr lang="en-US" sz="3800">
                <a:solidFill>
                  <a:schemeClr val="tx2">
                    <a:lumMod val="40000"/>
                    <a:lumOff val="60000"/>
                  </a:schemeClr>
                </a:solidFill>
                <a:latin typeface="Cambria" panose="02040503050406030204" pitchFamily="18" charset="0"/>
                <a:ea typeface="Cambria" panose="02040503050406030204" pitchFamily="18" charset="0"/>
                <a:cs typeface="Arial" panose="020B0604020202020204" pitchFamily="34" charset="0"/>
              </a:rPr>
              <a:t> </a:t>
            </a:r>
            <a:r>
              <a:rPr lang="en-US" sz="3800" b="0" i="0" u="none" strike="noStrike">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rPr>
              <a:t>current application. It is compatible with rasp-camera V2 which will be used in this application</a:t>
            </a:r>
            <a:endParaRPr lang="en-US" sz="3800" b="0">
              <a:solidFill>
                <a:schemeClr val="tx2">
                  <a:lumMod val="40000"/>
                  <a:lumOff val="60000"/>
                </a:schemeClr>
              </a:solidFill>
              <a:effectLst/>
              <a:latin typeface="Cambria" panose="02040503050406030204" pitchFamily="18" charset="0"/>
              <a:ea typeface="Cambria" panose="02040503050406030204" pitchFamily="18" charset="0"/>
              <a:cs typeface="Arial" panose="020B0604020202020204" pitchFamily="34" charset="0"/>
            </a:endParaRPr>
          </a:p>
          <a:p>
            <a:br>
              <a:rPr lang="en-US"/>
            </a:br>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DA21604-AB63-8E42-4856-F2883A161F31}"/>
                  </a:ext>
                </a:extLst>
              </p14:cNvPr>
              <p14:cNvContentPartPr/>
              <p14:nvPr/>
            </p14:nvContentPartPr>
            <p14:xfrm>
              <a:off x="903200" y="781840"/>
              <a:ext cx="360" cy="1137240"/>
            </p14:xfrm>
          </p:contentPart>
        </mc:Choice>
        <mc:Fallback xmlns="">
          <p:pic>
            <p:nvPicPr>
              <p:cNvPr id="5" name="Ink 4">
                <a:extLst>
                  <a:ext uri="{FF2B5EF4-FFF2-40B4-BE49-F238E27FC236}">
                    <a16:creationId xmlns:a16="http://schemas.microsoft.com/office/drawing/2014/main" id="{7DA21604-AB63-8E42-4856-F2883A161F31}"/>
                  </a:ext>
                </a:extLst>
              </p:cNvPr>
              <p:cNvPicPr/>
              <p:nvPr/>
            </p:nvPicPr>
            <p:blipFill>
              <a:blip r:embed="rId3"/>
              <a:stretch>
                <a:fillRect/>
              </a:stretch>
            </p:blipFill>
            <p:spPr>
              <a:xfrm>
                <a:off x="894200" y="772840"/>
                <a:ext cx="18000" cy="1154880"/>
              </a:xfrm>
              <a:prstGeom prst="rect">
                <a:avLst/>
              </a:prstGeom>
            </p:spPr>
          </p:pic>
        </mc:Fallback>
      </mc:AlternateContent>
    </p:spTree>
    <p:extLst>
      <p:ext uri="{BB962C8B-B14F-4D97-AF65-F5344CB8AC3E}">
        <p14:creationId xmlns:p14="http://schemas.microsoft.com/office/powerpoint/2010/main" val="403705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336B4A-684D-1B74-6F10-8D2B888C2D70}"/>
              </a:ext>
            </a:extLst>
          </p:cNvPr>
          <p:cNvSpPr txBox="1"/>
          <p:nvPr/>
        </p:nvSpPr>
        <p:spPr>
          <a:xfrm>
            <a:off x="419878" y="889843"/>
            <a:ext cx="6148875" cy="5632311"/>
          </a:xfrm>
          <a:prstGeom prst="rect">
            <a:avLst/>
          </a:prstGeom>
          <a:noFill/>
        </p:spPr>
        <p:txBody>
          <a:bodyPr wrap="square">
            <a:spAutoFit/>
          </a:bodyPr>
          <a:lstStyle/>
          <a:p>
            <a:r>
              <a:rPr lang="en-US" err="1">
                <a:solidFill>
                  <a:schemeClr val="accent1">
                    <a:lumMod val="20000"/>
                    <a:lumOff val="80000"/>
                  </a:schemeClr>
                </a:solidFill>
                <a:latin typeface="Cambria" panose="02040503050406030204" pitchFamily="18" charset="0"/>
                <a:ea typeface="Cambria" panose="02040503050406030204" pitchFamily="18" charset="0"/>
              </a:rPr>
              <a:t>MobileNets</a:t>
            </a:r>
            <a:r>
              <a:rPr lang="en-US">
                <a:solidFill>
                  <a:schemeClr val="accent1">
                    <a:lumMod val="20000"/>
                    <a:lumOff val="80000"/>
                  </a:schemeClr>
                </a:solidFill>
                <a:latin typeface="Cambria" panose="02040503050406030204" pitchFamily="18" charset="0"/>
                <a:ea typeface="Cambria" panose="02040503050406030204" pitchFamily="18" charset="0"/>
              </a:rPr>
              <a:t> are a family of mobile-first computer vision models for TensorFlow, designed to effectively maximize accuracy while being mindful of the restricted resources for an on-device or embedded application.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1">
                    <a:lumMod val="20000"/>
                    <a:lumOff val="80000"/>
                  </a:schemeClr>
                </a:solidFill>
                <a:latin typeface="Cambria" panose="02040503050406030204" pitchFamily="18" charset="0"/>
                <a:ea typeface="Cambria" panose="02040503050406030204" pitchFamily="18" charset="0"/>
              </a:rPr>
              <a:t>MobileNets</a:t>
            </a:r>
            <a:r>
              <a:rPr lang="en-US">
                <a:solidFill>
                  <a:schemeClr val="accent1">
                    <a:lumMod val="20000"/>
                    <a:lumOff val="80000"/>
                  </a:schemeClr>
                </a:solidFill>
                <a:latin typeface="Cambria" panose="02040503050406030204" pitchFamily="18" charset="0"/>
                <a:ea typeface="Cambria" panose="02040503050406030204" pitchFamily="18" charset="0"/>
              </a:rPr>
              <a:t> are small, low-latency, low-power models parameterized to meet the resource constraints of a variety of use cases. They can be built upon for classification, detection, embeddings, and segmentation.</a:t>
            </a:r>
          </a:p>
          <a:p>
            <a:r>
              <a:rPr lang="en-US">
                <a:solidFill>
                  <a:schemeClr val="accent1">
                    <a:lumMod val="20000"/>
                    <a:lumOff val="80000"/>
                  </a:schemeClr>
                </a:solidFill>
                <a:latin typeface="Cambria" panose="02040503050406030204" pitchFamily="18" charset="0"/>
                <a:ea typeface="Cambria" panose="02040503050406030204" pitchFamily="18" charset="0"/>
              </a:rPr>
              <a:t>As it uses the idea of Depth convolution and point convolution which is different from the normal convolution as done by normal CNNs. This increases the efficiency of CNN to predict images and hence they can be able to compete in the mobile systems as well. Since these ways of convolution reduce the comparison and recognition time a lot, so it provides a better response in a very short time and hence we are using them as our image recognition model.</a:t>
            </a:r>
          </a:p>
          <a:p>
            <a:r>
              <a:rPr lang="en-US">
                <a:solidFill>
                  <a:schemeClr val="accent1">
                    <a:lumMod val="20000"/>
                    <a:lumOff val="80000"/>
                  </a:schemeClr>
                </a:solidFill>
                <a:latin typeface="Cambria" panose="02040503050406030204" pitchFamily="18" charset="0"/>
                <a:ea typeface="Cambria" panose="02040503050406030204" pitchFamily="18" charset="0"/>
              </a:rPr>
              <a:t>Mobile nets are light weight neural networks used in mobiles and compute in fast manner.</a:t>
            </a:r>
          </a:p>
          <a:p>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867" y="3711755"/>
            <a:ext cx="5420729" cy="299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Diagram&#10;&#10;Description automatically generated">
            <a:extLst>
              <a:ext uri="{FF2B5EF4-FFF2-40B4-BE49-F238E27FC236}">
                <a16:creationId xmlns:a16="http://schemas.microsoft.com/office/drawing/2014/main" id="{13F20B00-0981-9045-5CFD-A808E882B7A2}"/>
              </a:ext>
            </a:extLst>
          </p:cNvPr>
          <p:cNvPicPr>
            <a:picLocks noChangeAspect="1"/>
          </p:cNvPicPr>
          <p:nvPr/>
        </p:nvPicPr>
        <p:blipFill>
          <a:blip r:embed="rId3"/>
          <a:stretch>
            <a:fillRect/>
          </a:stretch>
        </p:blipFill>
        <p:spPr>
          <a:xfrm>
            <a:off x="6427721" y="404527"/>
            <a:ext cx="5533463" cy="3160421"/>
          </a:xfrm>
          <a:prstGeom prst="rect">
            <a:avLst/>
          </a:prstGeom>
        </p:spPr>
      </p:pic>
    </p:spTree>
    <p:extLst>
      <p:ext uri="{BB962C8B-B14F-4D97-AF65-F5344CB8AC3E}">
        <p14:creationId xmlns:p14="http://schemas.microsoft.com/office/powerpoint/2010/main" val="820487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4714F5-5765-5029-675E-11AF24DDCAB9}"/>
              </a:ext>
            </a:extLst>
          </p:cNvPr>
          <p:cNvSpPr txBox="1"/>
          <p:nvPr/>
        </p:nvSpPr>
        <p:spPr>
          <a:xfrm>
            <a:off x="345233" y="326571"/>
            <a:ext cx="8460531" cy="6278642"/>
          </a:xfrm>
          <a:prstGeom prst="rect">
            <a:avLst/>
          </a:prstGeom>
          <a:noFill/>
        </p:spPr>
        <p:txBody>
          <a:bodyPr wrap="square" lIns="91440" tIns="45720" rIns="91440" bIns="45720" anchor="t">
            <a:spAutoFit/>
          </a:bodyPr>
          <a:lstStyle/>
          <a:p>
            <a:r>
              <a:rPr lang="en-IN" sz="2800">
                <a:solidFill>
                  <a:schemeClr val="accent2">
                    <a:lumMod val="40000"/>
                    <a:lumOff val="60000"/>
                  </a:schemeClr>
                </a:solidFill>
                <a:latin typeface="Cambria"/>
                <a:ea typeface="Cambria"/>
              </a:rPr>
              <a:t>Significance of Frozen inference graph</a:t>
            </a:r>
          </a:p>
          <a:p>
            <a:endParaRPr lang="en-IN" sz="1200">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a:ea typeface="Cambria"/>
              </a:rPr>
              <a:t>Freezing is the process to identify and save all of required things(graph, weights </a:t>
            </a:r>
            <a:r>
              <a:rPr lang="en-US" err="1">
                <a:solidFill>
                  <a:schemeClr val="accent1">
                    <a:lumMod val="20000"/>
                    <a:lumOff val="80000"/>
                  </a:schemeClr>
                </a:solidFill>
                <a:latin typeface="Cambria"/>
                <a:ea typeface="Cambria"/>
              </a:rPr>
              <a:t>etc</a:t>
            </a:r>
            <a:r>
              <a:rPr lang="en-US">
                <a:solidFill>
                  <a:schemeClr val="accent1">
                    <a:lumMod val="20000"/>
                    <a:lumOff val="80000"/>
                  </a:schemeClr>
                </a:solidFill>
                <a:latin typeface="Cambria"/>
                <a:ea typeface="Cambria"/>
              </a:rPr>
              <a:t>) in a single file that you can easily use. Frozen graphs are commonly used for inference in TensorFlow .</a:t>
            </a:r>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sz="2800">
                <a:solidFill>
                  <a:schemeClr val="accent2">
                    <a:lumMod val="40000"/>
                    <a:lumOff val="60000"/>
                  </a:schemeClr>
                </a:solidFill>
                <a:latin typeface="Cambria"/>
                <a:ea typeface="Cambria"/>
              </a:rPr>
              <a:t>What does the </a:t>
            </a:r>
            <a:r>
              <a:rPr lang="en-US" sz="2800" err="1">
                <a:solidFill>
                  <a:schemeClr val="accent2">
                    <a:lumMod val="40000"/>
                    <a:lumOff val="60000"/>
                  </a:schemeClr>
                </a:solidFill>
                <a:latin typeface="Cambria"/>
                <a:ea typeface="Cambria"/>
              </a:rPr>
              <a:t>DetectionModel</a:t>
            </a:r>
            <a:r>
              <a:rPr lang="en-US" sz="2800">
                <a:solidFill>
                  <a:schemeClr val="accent2">
                    <a:lumMod val="40000"/>
                    <a:lumOff val="60000"/>
                  </a:schemeClr>
                </a:solidFill>
                <a:latin typeface="Cambria"/>
                <a:ea typeface="Cambria"/>
              </a:rPr>
              <a:t>() do?</a:t>
            </a:r>
          </a:p>
          <a:p>
            <a:endParaRPr lang="en-US" sz="1400">
              <a:solidFill>
                <a:schemeClr val="accent2">
                  <a:lumMod val="40000"/>
                  <a:lumOff val="60000"/>
                </a:schemeClr>
              </a:solidFill>
              <a:latin typeface="Cambria"/>
              <a:ea typeface="Cambria"/>
            </a:endParaRPr>
          </a:p>
          <a:p>
            <a:r>
              <a:rPr lang="en-US">
                <a:solidFill>
                  <a:schemeClr val="accent1">
                    <a:lumMod val="20000"/>
                    <a:lumOff val="80000"/>
                  </a:schemeClr>
                </a:solidFill>
                <a:latin typeface="Cambria"/>
                <a:ea typeface="Cambria"/>
              </a:rPr>
              <a:t>It is a deep neural network model that helps in loading a pretrained model, (</a:t>
            </a:r>
            <a:r>
              <a:rPr lang="en-US" err="1">
                <a:solidFill>
                  <a:schemeClr val="accent1">
                    <a:lumMod val="20000"/>
                    <a:lumOff val="80000"/>
                  </a:schemeClr>
                </a:solidFill>
                <a:latin typeface="Cambria"/>
                <a:ea typeface="Cambria"/>
              </a:rPr>
              <a:t>ssd-mobilenet</a:t>
            </a:r>
            <a:r>
              <a:rPr lang="en-US">
                <a:solidFill>
                  <a:schemeClr val="accent1">
                    <a:lumMod val="20000"/>
                    <a:lumOff val="80000"/>
                  </a:schemeClr>
                </a:solidFill>
                <a:latin typeface="Cambria"/>
                <a:ea typeface="Cambria"/>
              </a:rPr>
              <a:t> in our case). The DNN module allows loading pre-trained models of most popular deep learning frameworks, including </a:t>
            </a:r>
            <a:r>
              <a:rPr lang="en-US" err="1">
                <a:solidFill>
                  <a:schemeClr val="accent1">
                    <a:lumMod val="20000"/>
                    <a:lumOff val="80000"/>
                  </a:schemeClr>
                </a:solidFill>
                <a:latin typeface="Cambria"/>
                <a:ea typeface="Cambria"/>
              </a:rPr>
              <a:t>Tensorflow</a:t>
            </a:r>
            <a:r>
              <a:rPr lang="en-US">
                <a:solidFill>
                  <a:schemeClr val="accent1">
                    <a:lumMod val="20000"/>
                    <a:lumOff val="80000"/>
                  </a:schemeClr>
                </a:solidFill>
                <a:latin typeface="Cambria"/>
                <a:ea typeface="Cambria"/>
              </a:rPr>
              <a:t>, Caffe, Darknet, Torch.</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sz="2800">
                <a:solidFill>
                  <a:schemeClr val="accent2">
                    <a:lumMod val="40000"/>
                    <a:lumOff val="60000"/>
                  </a:schemeClr>
                </a:solidFill>
                <a:latin typeface="Cambria"/>
                <a:ea typeface="Cambria"/>
              </a:rPr>
              <a:t>What does .zip() and .flatten() do?</a:t>
            </a:r>
          </a:p>
          <a:p>
            <a:endParaRPr lang="en-US" sz="1200">
              <a:solidFill>
                <a:schemeClr val="accent2">
                  <a:lumMod val="40000"/>
                  <a:lumOff val="60000"/>
                </a:schemeClr>
              </a:solidFill>
              <a:latin typeface="Cambria"/>
              <a:ea typeface="Cambria"/>
            </a:endParaRPr>
          </a:p>
          <a:p>
            <a:r>
              <a:rPr lang="en-US" b="1">
                <a:latin typeface="Cambria"/>
                <a:ea typeface="Cambria"/>
              </a:rPr>
              <a:t> </a:t>
            </a:r>
            <a:r>
              <a:rPr lang="en-US" sz="1800">
                <a:solidFill>
                  <a:schemeClr val="accent1">
                    <a:lumMod val="20000"/>
                    <a:lumOff val="80000"/>
                  </a:schemeClr>
                </a:solidFill>
                <a:latin typeface="Cambria"/>
                <a:ea typeface="Cambria"/>
              </a:rPr>
              <a:t>It makes a set/list from the values taken by its arguments. The purpose of Python zip() method is to map the similar index of multiple containers so that they can be used just using as single entity.</a:t>
            </a:r>
            <a:br>
              <a:rPr lang="en-US" sz="1800">
                <a:latin typeface="Cambria" panose="02040503050406030204" pitchFamily="18" charset="0"/>
                <a:ea typeface="Cambria" panose="02040503050406030204" pitchFamily="18" charset="0"/>
              </a:rPr>
            </a:br>
            <a:r>
              <a:rPr lang="en-US" sz="1800">
                <a:solidFill>
                  <a:schemeClr val="accent1">
                    <a:lumMod val="20000"/>
                    <a:lumOff val="80000"/>
                  </a:schemeClr>
                </a:solidFill>
                <a:latin typeface="Cambria"/>
                <a:ea typeface="Cambria"/>
              </a:rPr>
              <a:t>Flattening lists in python means converting multidimensional lists into one-dimensional lists. It is basically a method of merging all the </a:t>
            </a:r>
            <a:r>
              <a:rPr lang="en-US" sz="1800" err="1">
                <a:solidFill>
                  <a:schemeClr val="accent1">
                    <a:lumMod val="20000"/>
                    <a:lumOff val="80000"/>
                  </a:schemeClr>
                </a:solidFill>
                <a:latin typeface="Cambria"/>
                <a:ea typeface="Cambria"/>
              </a:rPr>
              <a:t>sublists</a:t>
            </a:r>
            <a:r>
              <a:rPr lang="en-US" sz="1800">
                <a:solidFill>
                  <a:schemeClr val="accent1">
                    <a:lumMod val="20000"/>
                    <a:lumOff val="80000"/>
                  </a:schemeClr>
                </a:solidFill>
                <a:latin typeface="Cambria"/>
                <a:ea typeface="Cambria"/>
              </a:rPr>
              <a:t> of a nested list into one unified list.</a:t>
            </a:r>
            <a:endParaRPr lang="en-IN" sz="1800">
              <a:solidFill>
                <a:schemeClr val="accent1">
                  <a:lumMod val="20000"/>
                  <a:lumOff val="80000"/>
                </a:schemeClr>
              </a:solidFill>
              <a:latin typeface="Cambria"/>
              <a:ea typeface="Cambria"/>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IN" sz="2800">
              <a:latin typeface="Cambria" panose="02040503050406030204" pitchFamily="18" charset="0"/>
              <a:ea typeface="Cambria" panose="02040503050406030204" pitchFamily="18" charset="0"/>
            </a:endParaRPr>
          </a:p>
        </p:txBody>
      </p:sp>
      <p:pic>
        <p:nvPicPr>
          <p:cNvPr id="4" name="Picture 2" descr="Diagram&#10;&#10;Description automatically generated">
            <a:extLst>
              <a:ext uri="{FF2B5EF4-FFF2-40B4-BE49-F238E27FC236}">
                <a16:creationId xmlns:a16="http://schemas.microsoft.com/office/drawing/2014/main" id="{03720333-D9A5-93A3-16B0-0FC46F46F363}"/>
              </a:ext>
            </a:extLst>
          </p:cNvPr>
          <p:cNvPicPr>
            <a:picLocks noChangeAspect="1"/>
          </p:cNvPicPr>
          <p:nvPr/>
        </p:nvPicPr>
        <p:blipFill>
          <a:blip r:embed="rId2"/>
          <a:stretch>
            <a:fillRect/>
          </a:stretch>
        </p:blipFill>
        <p:spPr>
          <a:xfrm>
            <a:off x="9196525" y="289341"/>
            <a:ext cx="2743200" cy="3076222"/>
          </a:xfrm>
          <a:prstGeom prst="rect">
            <a:avLst/>
          </a:prstGeom>
        </p:spPr>
      </p:pic>
    </p:spTree>
    <p:extLst>
      <p:ext uri="{BB962C8B-B14F-4D97-AF65-F5344CB8AC3E}">
        <p14:creationId xmlns:p14="http://schemas.microsoft.com/office/powerpoint/2010/main" val="4217583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62FC67-EB6D-634A-9FFE-C24C7B0BB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560" y="568156"/>
            <a:ext cx="2790825" cy="2038350"/>
          </a:xfrm>
          <a:prstGeom prst="rect">
            <a:avLst/>
          </a:prstGeom>
          <a:noFill/>
          <a:effectLst>
            <a:glow rad="127000">
              <a:schemeClr val="accent4">
                <a:lumMod val="60000"/>
                <a:lumOff val="40000"/>
              </a:schemeClr>
            </a:glow>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CCA7CC-E9E7-90E1-853E-DC9334D864B1}"/>
              </a:ext>
            </a:extLst>
          </p:cNvPr>
          <p:cNvSpPr txBox="1"/>
          <p:nvPr/>
        </p:nvSpPr>
        <p:spPr>
          <a:xfrm>
            <a:off x="3052763" y="2413338"/>
            <a:ext cx="6105524" cy="369332"/>
          </a:xfrm>
          <a:prstGeom prst="rect">
            <a:avLst/>
          </a:prstGeom>
          <a:noFill/>
        </p:spPr>
        <p:txBody>
          <a:bodyPr wrap="square">
            <a:spAutoFit/>
          </a:bodyPr>
          <a:lstStyle/>
          <a:p>
            <a:endParaRPr lang="en-IN"/>
          </a:p>
        </p:txBody>
      </p:sp>
      <p:sp>
        <p:nvSpPr>
          <p:cNvPr id="7" name="TextBox 6">
            <a:extLst>
              <a:ext uri="{FF2B5EF4-FFF2-40B4-BE49-F238E27FC236}">
                <a16:creationId xmlns:a16="http://schemas.microsoft.com/office/drawing/2014/main" id="{8989A897-8FF6-275C-C863-F33DB9085D8B}"/>
              </a:ext>
            </a:extLst>
          </p:cNvPr>
          <p:cNvSpPr txBox="1"/>
          <p:nvPr/>
        </p:nvSpPr>
        <p:spPr>
          <a:xfrm>
            <a:off x="503853" y="363894"/>
            <a:ext cx="7049471" cy="8279190"/>
          </a:xfrm>
          <a:prstGeom prst="rect">
            <a:avLst/>
          </a:prstGeom>
          <a:noFill/>
        </p:spPr>
        <p:txBody>
          <a:bodyPr wrap="square" lIns="91440" tIns="45720" rIns="91440" bIns="45720" anchor="t">
            <a:spAutoFit/>
          </a:bodyPr>
          <a:lstStyle/>
          <a:p>
            <a:r>
              <a:rPr lang="en-IN" sz="2800">
                <a:solidFill>
                  <a:schemeClr val="accent2">
                    <a:lumMod val="60000"/>
                    <a:lumOff val="40000"/>
                  </a:schemeClr>
                </a:solidFill>
              </a:rPr>
              <a:t>BBOX</a:t>
            </a:r>
            <a:endParaRPr lang="en-IN">
              <a:solidFill>
                <a:schemeClr val="accent2">
                  <a:lumMod val="60000"/>
                  <a:lumOff val="40000"/>
                </a:schemeClr>
              </a:solidFill>
            </a:endParaRPr>
          </a:p>
          <a:p>
            <a:r>
              <a:rPr lang="en-US">
                <a:solidFill>
                  <a:schemeClr val="tx2">
                    <a:lumMod val="75000"/>
                  </a:schemeClr>
                </a:solidFill>
                <a:latin typeface="Cambria"/>
                <a:ea typeface="Cambria"/>
              </a:rPr>
              <a:t>You may think it has </a:t>
            </a:r>
            <a:r>
              <a:rPr lang="en-US" err="1">
                <a:solidFill>
                  <a:schemeClr val="tx2">
                    <a:lumMod val="75000"/>
                  </a:schemeClr>
                </a:solidFill>
                <a:latin typeface="Cambria"/>
                <a:ea typeface="Cambria"/>
              </a:rPr>
              <a:t>a</a:t>
            </a:r>
            <a:r>
              <a:rPr lang="en-US">
                <a:solidFill>
                  <a:schemeClr val="tx2">
                    <a:lumMod val="75000"/>
                  </a:schemeClr>
                </a:solidFill>
                <a:latin typeface="Cambria"/>
                <a:ea typeface="Cambria"/>
              </a:rPr>
              <a:t> error in its spelling ,but it didn’t . </a:t>
            </a:r>
            <a:r>
              <a:rPr lang="en-IN">
                <a:solidFill>
                  <a:schemeClr val="tx2">
                    <a:lumMod val="75000"/>
                  </a:schemeClr>
                </a:solidFill>
                <a:latin typeface="Cambria"/>
                <a:ea typeface="Cambria"/>
              </a:rPr>
              <a:t>The b in </a:t>
            </a:r>
            <a:r>
              <a:rPr lang="en-IN" err="1">
                <a:solidFill>
                  <a:schemeClr val="tx2">
                    <a:lumMod val="75000"/>
                  </a:schemeClr>
                </a:solidFill>
                <a:latin typeface="Cambria"/>
                <a:ea typeface="Cambria"/>
              </a:rPr>
              <a:t>bbox</a:t>
            </a:r>
            <a:r>
              <a:rPr lang="en-IN">
                <a:solidFill>
                  <a:schemeClr val="tx2">
                    <a:lumMod val="75000"/>
                  </a:schemeClr>
                </a:solidFill>
                <a:latin typeface="Cambria"/>
                <a:ea typeface="Cambria"/>
              </a:rPr>
              <a:t> is for bounding. Bounding boxes can be useful as standalone shapes, but they are primarily used for approximating more complex shapes to speed operations.</a:t>
            </a:r>
            <a:r>
              <a:rPr lang="en-IN" b="0" i="0">
                <a:solidFill>
                  <a:schemeClr val="tx2">
                    <a:lumMod val="75000"/>
                  </a:schemeClr>
                </a:solidFill>
                <a:effectLst/>
                <a:latin typeface="Cambria"/>
                <a:ea typeface="Cambria"/>
              </a:rPr>
              <a:t> It </a:t>
            </a:r>
            <a:r>
              <a:rPr lang="en-US" b="0" i="0">
                <a:solidFill>
                  <a:schemeClr val="tx2">
                    <a:lumMod val="75000"/>
                  </a:schemeClr>
                </a:solidFill>
                <a:effectLst/>
                <a:latin typeface="Cambria"/>
                <a:ea typeface="Cambria"/>
              </a:rPr>
              <a:t>is intended to ease the use of 2D and 3D bounding boxes in areas such as Object Detection by providing a set of flexible primitives and functions that are intuitive and easy to use out of the box.</a:t>
            </a:r>
          </a:p>
          <a:p>
            <a:r>
              <a:rPr lang="en-IN">
                <a:solidFill>
                  <a:schemeClr val="accent2">
                    <a:lumMod val="60000"/>
                    <a:lumOff val="40000"/>
                  </a:schemeClr>
                </a:solidFill>
                <a:latin typeface="Cambria"/>
                <a:ea typeface="Cambria"/>
              </a:rPr>
              <a:t>MOBILENET_SSD__LARGE COCO:</a:t>
            </a:r>
          </a:p>
          <a:p>
            <a:r>
              <a:rPr lang="en-US">
                <a:solidFill>
                  <a:schemeClr val="tx2">
                    <a:lumMod val="75000"/>
                  </a:schemeClr>
                </a:solidFill>
                <a:latin typeface="Cambria"/>
                <a:ea typeface="Cambria"/>
              </a:rPr>
              <a:t>The </a:t>
            </a:r>
            <a:r>
              <a:rPr lang="en-US" err="1">
                <a:solidFill>
                  <a:schemeClr val="tx2">
                    <a:lumMod val="75000"/>
                  </a:schemeClr>
                </a:solidFill>
                <a:latin typeface="Cambria"/>
                <a:ea typeface="Cambria"/>
              </a:rPr>
              <a:t>mobilenet-ssd</a:t>
            </a:r>
            <a:r>
              <a:rPr lang="en-US">
                <a:solidFill>
                  <a:schemeClr val="tx2">
                    <a:lumMod val="75000"/>
                  </a:schemeClr>
                </a:solidFill>
                <a:latin typeface="Cambria"/>
                <a:ea typeface="Cambria"/>
              </a:rPr>
              <a:t> model is a Single-Shot </a:t>
            </a:r>
            <a:r>
              <a:rPr lang="en-US" err="1">
                <a:solidFill>
                  <a:schemeClr val="tx2">
                    <a:lumMod val="75000"/>
                  </a:schemeClr>
                </a:solidFill>
                <a:latin typeface="Cambria"/>
                <a:ea typeface="Cambria"/>
              </a:rPr>
              <a:t>multibox</a:t>
            </a:r>
            <a:r>
              <a:rPr lang="en-US">
                <a:solidFill>
                  <a:schemeClr val="tx2">
                    <a:lumMod val="75000"/>
                  </a:schemeClr>
                </a:solidFill>
                <a:latin typeface="Cambria"/>
                <a:ea typeface="Cambria"/>
              </a:rPr>
              <a:t> Detection (SSD) network, intended to perform object detection. In simple words this file is a trained </a:t>
            </a:r>
            <a:r>
              <a:rPr lang="en-US" err="1">
                <a:solidFill>
                  <a:schemeClr val="tx2">
                    <a:lumMod val="75000"/>
                  </a:schemeClr>
                </a:solidFill>
                <a:latin typeface="Cambria"/>
                <a:ea typeface="Cambria"/>
              </a:rPr>
              <a:t>Tensorflow</a:t>
            </a:r>
            <a:r>
              <a:rPr lang="en-US">
                <a:solidFill>
                  <a:schemeClr val="tx2">
                    <a:lumMod val="75000"/>
                  </a:schemeClr>
                </a:solidFill>
                <a:latin typeface="Cambria"/>
                <a:ea typeface="Cambria"/>
              </a:rPr>
              <a:t> model and has  been trained on the COCO dataset.</a:t>
            </a:r>
          </a:p>
          <a:p>
            <a:r>
              <a:rPr lang="en-IN">
                <a:solidFill>
                  <a:schemeClr val="accent2">
                    <a:lumMod val="60000"/>
                    <a:lumOff val="40000"/>
                  </a:schemeClr>
                </a:solidFill>
                <a:latin typeface="Cambria"/>
                <a:ea typeface="Cambria"/>
              </a:rPr>
              <a:t>NON MAX SUPPRESSION:</a:t>
            </a:r>
            <a:endParaRPr lang="en-US">
              <a:solidFill>
                <a:schemeClr val="accent2">
                  <a:lumMod val="60000"/>
                  <a:lumOff val="40000"/>
                </a:schemeClr>
              </a:solidFill>
              <a:latin typeface="Cambria"/>
              <a:ea typeface="Cambria"/>
            </a:endParaRPr>
          </a:p>
          <a:p>
            <a:r>
              <a:rPr lang="en-US">
                <a:solidFill>
                  <a:schemeClr val="tx2">
                    <a:lumMod val="75000"/>
                  </a:schemeClr>
                </a:solidFill>
                <a:latin typeface="Cambria"/>
                <a:ea typeface="Cambria"/>
              </a:rPr>
              <a:t>Non-max suppression is the final step of these object detection algorithms and is used to select the most appropriate bounding box for the object. In this article, I will introduce the concept of non-max suppression, why it is used, and explain how it works in the object detection algorithms.</a:t>
            </a:r>
            <a:endParaRPr lang="en-IN">
              <a:solidFill>
                <a:schemeClr val="tx2">
                  <a:lumMod val="75000"/>
                </a:schemeClr>
              </a:solidFill>
              <a:latin typeface="Cambria" panose="02040503050406030204" pitchFamily="18" charset="0"/>
              <a:ea typeface="Cambria" panose="02040503050406030204" pitchFamily="18" charset="0"/>
            </a:endParaRPr>
          </a:p>
          <a:p>
            <a:r>
              <a:rPr lang="en-US">
                <a:solidFill>
                  <a:schemeClr val="tx2">
                    <a:lumMod val="75000"/>
                  </a:schemeClr>
                </a:solidFill>
                <a:latin typeface="Cambria"/>
                <a:ea typeface="Cambria"/>
              </a:rPr>
              <a:t>We are able to achieve 20fps on </a:t>
            </a:r>
            <a:r>
              <a:rPr lang="en-US" err="1">
                <a:solidFill>
                  <a:schemeClr val="tx2">
                    <a:lumMod val="75000"/>
                  </a:schemeClr>
                </a:solidFill>
                <a:latin typeface="Cambria"/>
                <a:ea typeface="Cambria"/>
              </a:rPr>
              <a:t>jetsan</a:t>
            </a:r>
            <a:r>
              <a:rPr lang="en-US">
                <a:solidFill>
                  <a:schemeClr val="tx2">
                    <a:lumMod val="75000"/>
                  </a:schemeClr>
                </a:solidFill>
                <a:latin typeface="Cambria"/>
                <a:ea typeface="Cambria"/>
              </a:rPr>
              <a:t> nano.</a:t>
            </a:r>
          </a:p>
          <a:p>
            <a:r>
              <a:rPr lang="en-US">
                <a:solidFill>
                  <a:schemeClr val="tx2">
                    <a:lumMod val="75000"/>
                  </a:schemeClr>
                </a:solidFill>
                <a:latin typeface="Cambria"/>
                <a:ea typeface="Cambria"/>
                <a:cs typeface="+mn-lt"/>
              </a:rPr>
              <a:t>H-swish activation:</a:t>
            </a:r>
          </a:p>
          <a:p>
            <a:r>
              <a:rPr lang="en-US">
                <a:solidFill>
                  <a:schemeClr val="tx2">
                    <a:lumMod val="75000"/>
                  </a:schemeClr>
                </a:solidFill>
                <a:ea typeface="+mn-lt"/>
                <a:cs typeface="+mn-lt"/>
              </a:rPr>
              <a:t>The function </a:t>
            </a:r>
            <a:r>
              <a:rPr lang="en-US" b="1">
                <a:solidFill>
                  <a:schemeClr val="tx2">
                    <a:lumMod val="75000"/>
                  </a:schemeClr>
                </a:solidFill>
                <a:ea typeface="+mn-lt"/>
                <a:cs typeface="+mn-lt"/>
              </a:rPr>
              <a:t>allows data normalization and leads to quicker convergence and learning of the neural network</a:t>
            </a:r>
            <a:r>
              <a:rPr lang="en-US">
                <a:solidFill>
                  <a:schemeClr val="tx2">
                    <a:lumMod val="75000"/>
                  </a:schemeClr>
                </a:solidFill>
                <a:ea typeface="+mn-lt"/>
                <a:cs typeface="+mn-lt"/>
              </a:rPr>
              <a:t>.</a:t>
            </a:r>
            <a:endParaRPr lang="en-US">
              <a:solidFill>
                <a:schemeClr val="tx2">
                  <a:lumMod val="75000"/>
                </a:schemeClr>
              </a:solidFill>
            </a:endParaRPr>
          </a:p>
          <a:p>
            <a:br>
              <a:rPr lang="en-US"/>
            </a:br>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IN"/>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6542" y="3198868"/>
            <a:ext cx="3788230" cy="315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83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ram, engineering drawing&#10;&#10;Description automatically generated">
            <a:extLst>
              <a:ext uri="{FF2B5EF4-FFF2-40B4-BE49-F238E27FC236}">
                <a16:creationId xmlns:a16="http://schemas.microsoft.com/office/drawing/2014/main" id="{5A15B481-FEAE-6ED1-D594-9E46714EA9E1}"/>
              </a:ext>
            </a:extLst>
          </p:cNvPr>
          <p:cNvPicPr>
            <a:picLocks noChangeAspect="1"/>
          </p:cNvPicPr>
          <p:nvPr/>
        </p:nvPicPr>
        <p:blipFill>
          <a:blip r:embed="rId2"/>
          <a:stretch>
            <a:fillRect/>
          </a:stretch>
        </p:blipFill>
        <p:spPr>
          <a:xfrm>
            <a:off x="6321243" y="590908"/>
            <a:ext cx="5771146" cy="2801990"/>
          </a:xfrm>
          <a:prstGeom prst="rect">
            <a:avLst/>
          </a:prstGeom>
        </p:spPr>
      </p:pic>
      <p:pic>
        <p:nvPicPr>
          <p:cNvPr id="5" name="Picture 5" descr="Chart, line chart&#10;&#10;Description automatically generated">
            <a:extLst>
              <a:ext uri="{FF2B5EF4-FFF2-40B4-BE49-F238E27FC236}">
                <a16:creationId xmlns:a16="http://schemas.microsoft.com/office/drawing/2014/main" id="{052C97A3-D25B-E80B-414E-96C9C5F16D97}"/>
              </a:ext>
            </a:extLst>
          </p:cNvPr>
          <p:cNvPicPr>
            <a:picLocks noChangeAspect="1"/>
          </p:cNvPicPr>
          <p:nvPr/>
        </p:nvPicPr>
        <p:blipFill>
          <a:blip r:embed="rId3"/>
          <a:stretch>
            <a:fillRect/>
          </a:stretch>
        </p:blipFill>
        <p:spPr>
          <a:xfrm>
            <a:off x="825917" y="417019"/>
            <a:ext cx="5038186" cy="3011981"/>
          </a:xfrm>
          <a:prstGeom prst="rect">
            <a:avLst/>
          </a:prstGeom>
        </p:spPr>
      </p:pic>
      <p:sp>
        <p:nvSpPr>
          <p:cNvPr id="2" name="TextBox 1">
            <a:extLst>
              <a:ext uri="{FF2B5EF4-FFF2-40B4-BE49-F238E27FC236}">
                <a16:creationId xmlns:a16="http://schemas.microsoft.com/office/drawing/2014/main" id="{91337B25-768A-B22E-EDF5-460236A4352C}"/>
              </a:ext>
            </a:extLst>
          </p:cNvPr>
          <p:cNvSpPr txBox="1"/>
          <p:nvPr/>
        </p:nvSpPr>
        <p:spPr>
          <a:xfrm>
            <a:off x="635417" y="245645"/>
            <a:ext cx="45870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5" descr="Chart, line chart&#10;&#10;Description automatically generated">
            <a:extLst>
              <a:ext uri="{FF2B5EF4-FFF2-40B4-BE49-F238E27FC236}">
                <a16:creationId xmlns:a16="http://schemas.microsoft.com/office/drawing/2014/main" id="{08004FED-7E93-8A10-900F-3663B51E9DB3}"/>
              </a:ext>
            </a:extLst>
          </p:cNvPr>
          <p:cNvPicPr>
            <a:picLocks noChangeAspect="1"/>
          </p:cNvPicPr>
          <p:nvPr/>
        </p:nvPicPr>
        <p:blipFill>
          <a:blip r:embed="rId4"/>
          <a:stretch>
            <a:fillRect/>
          </a:stretch>
        </p:blipFill>
        <p:spPr>
          <a:xfrm>
            <a:off x="635417" y="3725140"/>
            <a:ext cx="5227972" cy="2776562"/>
          </a:xfrm>
          <a:prstGeom prst="rect">
            <a:avLst/>
          </a:prstGeom>
        </p:spPr>
      </p:pic>
      <p:pic>
        <p:nvPicPr>
          <p:cNvPr id="7" name="Picture 7">
            <a:extLst>
              <a:ext uri="{FF2B5EF4-FFF2-40B4-BE49-F238E27FC236}">
                <a16:creationId xmlns:a16="http://schemas.microsoft.com/office/drawing/2014/main" id="{A17518D0-5C4E-4912-0247-F84C5C619C76}"/>
              </a:ext>
            </a:extLst>
          </p:cNvPr>
          <p:cNvPicPr>
            <a:picLocks noChangeAspect="1"/>
          </p:cNvPicPr>
          <p:nvPr/>
        </p:nvPicPr>
        <p:blipFill>
          <a:blip r:embed="rId5"/>
          <a:stretch>
            <a:fillRect/>
          </a:stretch>
        </p:blipFill>
        <p:spPr>
          <a:xfrm>
            <a:off x="6361348" y="3777256"/>
            <a:ext cx="5460330" cy="2672329"/>
          </a:xfrm>
          <a:prstGeom prst="rect">
            <a:avLst/>
          </a:prstGeom>
        </p:spPr>
      </p:pic>
    </p:spTree>
    <p:extLst>
      <p:ext uri="{BB962C8B-B14F-4D97-AF65-F5344CB8AC3E}">
        <p14:creationId xmlns:p14="http://schemas.microsoft.com/office/powerpoint/2010/main" val="1692717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5185-3440-29E9-41D5-4AEBEFED199D}"/>
              </a:ext>
            </a:extLst>
          </p:cNvPr>
          <p:cNvSpPr>
            <a:spLocks noGrp="1"/>
          </p:cNvSpPr>
          <p:nvPr>
            <p:ph type="ctrTitle"/>
          </p:nvPr>
        </p:nvSpPr>
        <p:spPr>
          <a:xfrm>
            <a:off x="503853" y="167952"/>
            <a:ext cx="4292082" cy="597158"/>
          </a:xfrm>
        </p:spPr>
        <p:txBody>
          <a:bodyPr>
            <a:noAutofit/>
          </a:bodyPr>
          <a:lstStyle/>
          <a:p>
            <a:r>
              <a:rPr lang="en-US" sz="3600">
                <a:solidFill>
                  <a:schemeClr val="accent2">
                    <a:lumMod val="60000"/>
                    <a:lumOff val="40000"/>
                  </a:schemeClr>
                </a:solidFill>
                <a:latin typeface="Cambria" panose="02040503050406030204" pitchFamily="18" charset="0"/>
                <a:ea typeface="Cambria" panose="02040503050406030204" pitchFamily="18" charset="0"/>
              </a:rPr>
              <a:t>TINY ML</a:t>
            </a:r>
            <a:endParaRPr lang="en-IN" sz="36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8C29ECF5-9D41-BC8B-7638-5A86B60D91FF}"/>
              </a:ext>
            </a:extLst>
          </p:cNvPr>
          <p:cNvSpPr>
            <a:spLocks noGrp="1"/>
          </p:cNvSpPr>
          <p:nvPr>
            <p:ph type="subTitle" idx="1"/>
          </p:nvPr>
        </p:nvSpPr>
        <p:spPr>
          <a:xfrm>
            <a:off x="401216" y="755084"/>
            <a:ext cx="7100595" cy="2579055"/>
          </a:xfrm>
        </p:spPr>
        <p:txBody>
          <a:bodyPr>
            <a:noAutofit/>
          </a:bodyPr>
          <a:lstStyle/>
          <a:p>
            <a:r>
              <a:rPr lang="en-US" sz="1700">
                <a:solidFill>
                  <a:schemeClr val="accent1">
                    <a:lumMod val="20000"/>
                    <a:lumOff val="80000"/>
                  </a:schemeClr>
                </a:solidFill>
                <a:latin typeface="Cambria" panose="02040503050406030204" pitchFamily="18" charset="0"/>
                <a:ea typeface="Cambria" panose="02040503050406030204" pitchFamily="18" charset="0"/>
              </a:rPr>
              <a:t>When you say “Alexa” or “Ok, Google”, you want your devices to respond to you instantly. Waiting for the device to send your voice to the servers where it is processed, and the information is retrieved. This takes time and cripples the user experience. Again, in this case, you want the machine learning model to run locally.</a:t>
            </a:r>
          </a:p>
          <a:p>
            <a:r>
              <a:rPr lang="en-US" sz="1700">
                <a:solidFill>
                  <a:schemeClr val="accent1">
                    <a:lumMod val="20000"/>
                    <a:lumOff val="80000"/>
                  </a:schemeClr>
                </a:solidFill>
                <a:latin typeface="Cambria" panose="02040503050406030204" pitchFamily="18" charset="0"/>
                <a:ea typeface="Cambria" panose="02040503050406030204" pitchFamily="18" charset="0"/>
              </a:rPr>
              <a:t>Edge computing is a distributed computing paradigm that brings computation and data storage closer to the sources of data. This is expected to improve response times and save bandwidth. It is an architecture rather than a specific technology. It is a topology- and location-sensitive form of distributed computing.</a:t>
            </a:r>
          </a:p>
          <a:p>
            <a:r>
              <a:rPr lang="en-US" sz="1700" err="1">
                <a:solidFill>
                  <a:schemeClr val="accent1">
                    <a:lumMod val="20000"/>
                    <a:lumOff val="80000"/>
                  </a:schemeClr>
                </a:solidFill>
                <a:latin typeface="Cambria" panose="02040503050406030204" pitchFamily="18" charset="0"/>
                <a:ea typeface="Cambria" panose="02040503050406030204" pitchFamily="18" charset="0"/>
              </a:rPr>
              <a:t>TinyML</a:t>
            </a:r>
            <a:r>
              <a:rPr lang="en-US" sz="1700">
                <a:solidFill>
                  <a:schemeClr val="accent1">
                    <a:lumMod val="20000"/>
                    <a:lumOff val="80000"/>
                  </a:schemeClr>
                </a:solidFill>
                <a:latin typeface="Cambria" panose="02040503050406030204" pitchFamily="18" charset="0"/>
                <a:ea typeface="Cambria" panose="02040503050406030204" pitchFamily="18" charset="0"/>
              </a:rPr>
              <a:t> is a field of study in Machine Learning and Embedded Systems that explores the types of models you can run on small, low-powered devices like microcontrollers. It enables low-latency, low power and low bandwidth model inference at edge devices. While a standard consumer CPUs consume between 65 watts and 85 watts and standard consumer GPU consumes anywhere between 200 watts to 500 watts, a typical microcontroller consumes power in the order of milliwatts or microwatts. That is around a thousand times less power consumption. This low power consumption enables the </a:t>
            </a:r>
            <a:r>
              <a:rPr lang="en-US" sz="1700" err="1">
                <a:solidFill>
                  <a:schemeClr val="accent1">
                    <a:lumMod val="20000"/>
                    <a:lumOff val="80000"/>
                  </a:schemeClr>
                </a:solidFill>
                <a:latin typeface="Cambria" panose="02040503050406030204" pitchFamily="18" charset="0"/>
                <a:ea typeface="Cambria" panose="02040503050406030204" pitchFamily="18" charset="0"/>
              </a:rPr>
              <a:t>TinyML</a:t>
            </a:r>
            <a:r>
              <a:rPr lang="en-US" sz="1700">
                <a:solidFill>
                  <a:schemeClr val="accent1">
                    <a:lumMod val="20000"/>
                    <a:lumOff val="80000"/>
                  </a:schemeClr>
                </a:solidFill>
                <a:latin typeface="Cambria" panose="02040503050406030204" pitchFamily="18" charset="0"/>
                <a:ea typeface="Cambria" panose="02040503050406030204" pitchFamily="18" charset="0"/>
              </a:rPr>
              <a:t> devices to run unplugged on batteries for weeks, months, and in some cases, even years, while running ML applications on edge</a:t>
            </a:r>
            <a:r>
              <a:rPr lang="en-US" sz="1700">
                <a:solidFill>
                  <a:schemeClr val="accent1">
                    <a:lumMod val="20000"/>
                    <a:lumOff val="80000"/>
                  </a:schemeClr>
                </a:solidFill>
              </a:rPr>
              <a:t>.</a:t>
            </a:r>
          </a:p>
        </p:txBody>
      </p:sp>
      <p:pic>
        <p:nvPicPr>
          <p:cNvPr id="4100" name="Picture 4" descr="TinyML: Machine Learning for Embedded System — Part I | by Leonardo  Cavagnis | Medium">
            <a:extLst>
              <a:ext uri="{FF2B5EF4-FFF2-40B4-BE49-F238E27FC236}">
                <a16:creationId xmlns:a16="http://schemas.microsoft.com/office/drawing/2014/main" id="{70843FD5-59F7-18FB-F426-4BABFCCB5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078" y="1946292"/>
            <a:ext cx="4130351" cy="241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75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11760-04E5-D7DA-AA00-6C0C86249553}"/>
              </a:ext>
            </a:extLst>
          </p:cNvPr>
          <p:cNvSpPr txBox="1"/>
          <p:nvPr/>
        </p:nvSpPr>
        <p:spPr>
          <a:xfrm>
            <a:off x="307910" y="177282"/>
            <a:ext cx="9918441" cy="5109091"/>
          </a:xfrm>
          <a:prstGeom prst="rect">
            <a:avLst/>
          </a:prstGeom>
          <a:noFill/>
        </p:spPr>
        <p:txBody>
          <a:bodyPr wrap="square">
            <a:spAutoFit/>
          </a:bodyPr>
          <a:lstStyle/>
          <a:p>
            <a:r>
              <a:rPr lang="en-US" sz="2800">
                <a:solidFill>
                  <a:schemeClr val="accent6">
                    <a:lumMod val="40000"/>
                    <a:lumOff val="60000"/>
                  </a:schemeClr>
                </a:solidFill>
                <a:latin typeface="Cambria" panose="02040503050406030204" pitchFamily="18" charset="0"/>
                <a:ea typeface="Cambria" panose="02040503050406030204" pitchFamily="18" charset="0"/>
              </a:rPr>
              <a:t>Advantages of </a:t>
            </a:r>
            <a:r>
              <a:rPr lang="en-US" sz="2800" err="1">
                <a:solidFill>
                  <a:schemeClr val="accent6">
                    <a:lumMod val="40000"/>
                    <a:lumOff val="60000"/>
                  </a:schemeClr>
                </a:solidFill>
                <a:latin typeface="Cambria" panose="02040503050406030204" pitchFamily="18" charset="0"/>
                <a:ea typeface="Cambria" panose="02040503050406030204" pitchFamily="18" charset="0"/>
              </a:rPr>
              <a:t>TinyML</a:t>
            </a:r>
            <a:endParaRPr lang="en-US" sz="2800">
              <a:solidFill>
                <a:schemeClr val="accent6">
                  <a:lumMod val="40000"/>
                  <a:lumOff val="60000"/>
                </a:schemeClr>
              </a:solidFill>
              <a:latin typeface="Cambria" panose="02040503050406030204" pitchFamily="18" charset="0"/>
              <a:ea typeface="Cambria" panose="02040503050406030204" pitchFamily="18" charset="0"/>
            </a:endParaRPr>
          </a:p>
          <a:p>
            <a:endParaRPr lang="en-US" sz="1400">
              <a:solidFill>
                <a:schemeClr val="accent6">
                  <a:lumMod val="40000"/>
                  <a:lumOff val="6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800">
                <a:solidFill>
                  <a:schemeClr val="accent4">
                    <a:lumMod val="60000"/>
                    <a:lumOff val="40000"/>
                  </a:schemeClr>
                </a:solidFill>
                <a:latin typeface="Cambria" panose="02040503050406030204" pitchFamily="18" charset="0"/>
                <a:ea typeface="Cambria" panose="02040503050406030204" pitchFamily="18" charset="0"/>
              </a:rPr>
              <a:t>Low Latency</a:t>
            </a:r>
            <a:r>
              <a:rPr lang="en-US" sz="1800">
                <a:solidFill>
                  <a:schemeClr val="accent1">
                    <a:lumMod val="20000"/>
                    <a:lumOff val="80000"/>
                  </a:schemeClr>
                </a:solidFill>
                <a:latin typeface="Cambria" panose="02040503050406030204" pitchFamily="18" charset="0"/>
                <a:ea typeface="Cambria" panose="02040503050406030204" pitchFamily="18" charset="0"/>
              </a:rPr>
              <a:t>: Since the model runs on the edge, the data doesn't have to be sent to a server to run inference. This reduces the latency of the output.</a:t>
            </a:r>
          </a:p>
          <a:p>
            <a:pPr marL="285750" indent="-285750">
              <a:buFont typeface="Arial" panose="020B0604020202020204" pitchFamily="34" charset="0"/>
              <a:buChar char="•"/>
            </a:pPr>
            <a:r>
              <a:rPr lang="en-US" sz="1800">
                <a:solidFill>
                  <a:schemeClr val="accent4">
                    <a:lumMod val="60000"/>
                    <a:lumOff val="40000"/>
                  </a:schemeClr>
                </a:solidFill>
                <a:latin typeface="Cambria" panose="02040503050406030204" pitchFamily="18" charset="0"/>
                <a:ea typeface="Cambria" panose="02040503050406030204" pitchFamily="18" charset="0"/>
              </a:rPr>
              <a:t>Low Power Consumption: </a:t>
            </a:r>
            <a:r>
              <a:rPr lang="en-US" sz="1800">
                <a:solidFill>
                  <a:schemeClr val="accent1">
                    <a:lumMod val="20000"/>
                    <a:lumOff val="80000"/>
                  </a:schemeClr>
                </a:solidFill>
                <a:latin typeface="Cambria" panose="02040503050406030204" pitchFamily="18" charset="0"/>
                <a:ea typeface="Cambria" panose="02040503050406030204" pitchFamily="18" charset="0"/>
              </a:rPr>
              <a:t>As we discussed before, microcontrollers consume very little power. This enables them to run without being charged for a really long time.</a:t>
            </a:r>
          </a:p>
          <a:p>
            <a:pPr marL="285750" indent="-285750">
              <a:buFont typeface="Arial" panose="020B0604020202020204" pitchFamily="34" charset="0"/>
              <a:buChar char="•"/>
            </a:pPr>
            <a:r>
              <a:rPr lang="en-US" sz="1800">
                <a:solidFill>
                  <a:schemeClr val="accent4">
                    <a:lumMod val="60000"/>
                    <a:lumOff val="40000"/>
                  </a:schemeClr>
                </a:solidFill>
                <a:latin typeface="Cambria" panose="02040503050406030204" pitchFamily="18" charset="0"/>
                <a:ea typeface="Cambria" panose="02040503050406030204" pitchFamily="18" charset="0"/>
              </a:rPr>
              <a:t>Low Bandwidth: </a:t>
            </a:r>
            <a:r>
              <a:rPr lang="en-US" sz="1800">
                <a:solidFill>
                  <a:schemeClr val="accent1">
                    <a:lumMod val="20000"/>
                    <a:lumOff val="80000"/>
                  </a:schemeClr>
                </a:solidFill>
                <a:latin typeface="Cambria" panose="02040503050406030204" pitchFamily="18" charset="0"/>
                <a:ea typeface="Cambria" panose="02040503050406030204" pitchFamily="18" charset="0"/>
              </a:rPr>
              <a:t>As the data doesn’t have to be sent to the server constantly, less internet bandwidth is used.</a:t>
            </a:r>
          </a:p>
          <a:p>
            <a:pPr marL="285750" indent="-285750">
              <a:buFont typeface="Arial" panose="020B0604020202020204" pitchFamily="34" charset="0"/>
              <a:buChar char="•"/>
            </a:pPr>
            <a:r>
              <a:rPr lang="en-US" sz="1800">
                <a:solidFill>
                  <a:schemeClr val="accent4">
                    <a:lumMod val="60000"/>
                    <a:lumOff val="40000"/>
                  </a:schemeClr>
                </a:solidFill>
                <a:latin typeface="Cambria" panose="02040503050406030204" pitchFamily="18" charset="0"/>
                <a:ea typeface="Cambria" panose="02040503050406030204" pitchFamily="18" charset="0"/>
              </a:rPr>
              <a:t>Privacy: </a:t>
            </a:r>
            <a:r>
              <a:rPr lang="en-US" sz="1800">
                <a:solidFill>
                  <a:schemeClr val="accent1">
                    <a:lumMod val="20000"/>
                    <a:lumOff val="80000"/>
                  </a:schemeClr>
                </a:solidFill>
                <a:latin typeface="Cambria" panose="02040503050406030204" pitchFamily="18" charset="0"/>
                <a:ea typeface="Cambria" panose="02040503050406030204" pitchFamily="18" charset="0"/>
              </a:rPr>
              <a:t>Since the model is running on the edge, your data is not stored in any servers.</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IN" sz="2800">
                <a:solidFill>
                  <a:schemeClr val="accent2">
                    <a:lumMod val="60000"/>
                    <a:lumOff val="40000"/>
                  </a:schemeClr>
                </a:solidFill>
                <a:latin typeface="Cambria" panose="02040503050406030204" pitchFamily="18" charset="0"/>
                <a:ea typeface="Cambria" panose="02040503050406030204" pitchFamily="18" charset="0"/>
              </a:rPr>
              <a:t>ARDUINO NANO 33 BLE SENSE</a:t>
            </a:r>
          </a:p>
          <a:p>
            <a:endParaRPr lang="en-IN" sz="2800">
              <a:solidFill>
                <a:schemeClr val="accent2">
                  <a:lumMod val="60000"/>
                  <a:lumOff val="40000"/>
                </a:schemeClr>
              </a:solidFill>
              <a:latin typeface="Cambria" panose="02040503050406030204" pitchFamily="18" charset="0"/>
              <a:ea typeface="Cambria" panose="02040503050406030204" pitchFamily="18" charset="0"/>
            </a:endParaRPr>
          </a:p>
          <a:p>
            <a:endParaRPr lang="en-IN" sz="2800">
              <a:solidFill>
                <a:schemeClr val="accent2">
                  <a:lumMod val="60000"/>
                  <a:lumOff val="40000"/>
                </a:schemeClr>
              </a:solidFill>
              <a:latin typeface="Cambria" panose="02040503050406030204" pitchFamily="18" charset="0"/>
              <a:ea typeface="Cambria" panose="02040503050406030204" pitchFamily="18" charset="0"/>
            </a:endParaRPr>
          </a:p>
          <a:p>
            <a:endParaRPr lang="en-IN" sz="2800">
              <a:solidFill>
                <a:schemeClr val="accent2">
                  <a:lumMod val="60000"/>
                  <a:lumOff val="40000"/>
                </a:schemeClr>
              </a:solidFill>
              <a:latin typeface="Cambria" panose="02040503050406030204" pitchFamily="18" charset="0"/>
              <a:ea typeface="Cambria" panose="02040503050406030204" pitchFamily="18" charset="0"/>
            </a:endParaRPr>
          </a:p>
          <a:p>
            <a:endParaRPr lang="en-IN" sz="1400">
              <a:solidFill>
                <a:schemeClr val="accent2">
                  <a:lumMod val="60000"/>
                  <a:lumOff val="40000"/>
                </a:schemeClr>
              </a:solidFill>
              <a:latin typeface="Cambria" panose="02040503050406030204" pitchFamily="18" charset="0"/>
              <a:ea typeface="Cambria" panose="02040503050406030204" pitchFamily="18" charset="0"/>
            </a:endParaRPr>
          </a:p>
          <a:p>
            <a:endParaRPr lang="en-IN" sz="14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21264A3D-6F19-6F9E-E7DD-5B564D4B2973}"/>
              </a:ext>
            </a:extLst>
          </p:cNvPr>
          <p:cNvSpPr txBox="1"/>
          <p:nvPr/>
        </p:nvSpPr>
        <p:spPr>
          <a:xfrm>
            <a:off x="410547" y="3429000"/>
            <a:ext cx="5542384" cy="2585323"/>
          </a:xfrm>
          <a:prstGeom prst="rect">
            <a:avLst/>
          </a:prstGeom>
          <a:noFill/>
        </p:spPr>
        <p:txBody>
          <a:bodyPr wrap="square">
            <a:spAutoFit/>
          </a:bodyPr>
          <a:lstStyle/>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The Arduino Nano 33 BLE Sense combines a tiny form factor, different environment sensors and the possibility to run AI using </a:t>
            </a:r>
            <a:r>
              <a:rPr lang="en-US" err="1">
                <a:solidFill>
                  <a:schemeClr val="accent1">
                    <a:lumMod val="20000"/>
                    <a:lumOff val="80000"/>
                  </a:schemeClr>
                </a:solidFill>
                <a:latin typeface="Cambria" panose="02040503050406030204" pitchFamily="18" charset="0"/>
                <a:ea typeface="Cambria" panose="02040503050406030204" pitchFamily="18" charset="0"/>
              </a:rPr>
              <a:t>TinyML</a:t>
            </a:r>
            <a:r>
              <a:rPr lang="en-US">
                <a:solidFill>
                  <a:schemeClr val="accent1">
                    <a:lumMod val="20000"/>
                    <a:lumOff val="80000"/>
                  </a:schemeClr>
                </a:solidFill>
                <a:latin typeface="Cambria" panose="02040503050406030204" pitchFamily="18" charset="0"/>
                <a:ea typeface="Cambria" panose="02040503050406030204" pitchFamily="18" charset="0"/>
              </a:rPr>
              <a:t> and TensorFlow™ Lite. Whether you are looking at creating your Bluetooth® Low Energy to connect your project to your phone, the Nano 33 Birst embedded ML application or you want to use LE Sense will make that journey easy.</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F88F21DA-E97D-299B-887D-C633EF8C2EBD}"/>
              </a:ext>
            </a:extLst>
          </p:cNvPr>
          <p:cNvPicPr>
            <a:picLocks noChangeAspect="1"/>
          </p:cNvPicPr>
          <p:nvPr/>
        </p:nvPicPr>
        <p:blipFill>
          <a:blip r:embed="rId2"/>
          <a:stretch>
            <a:fillRect/>
          </a:stretch>
        </p:blipFill>
        <p:spPr>
          <a:xfrm>
            <a:off x="6727371" y="3429000"/>
            <a:ext cx="4749280" cy="2926011"/>
          </a:xfrm>
          <a:prstGeom prst="rect">
            <a:avLst/>
          </a:prstGeom>
        </p:spPr>
      </p:pic>
    </p:spTree>
    <p:extLst>
      <p:ext uri="{BB962C8B-B14F-4D97-AF65-F5344CB8AC3E}">
        <p14:creationId xmlns:p14="http://schemas.microsoft.com/office/powerpoint/2010/main" val="144383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7DD9A-322F-9161-B532-F0F50B52ADD6}"/>
              </a:ext>
            </a:extLst>
          </p:cNvPr>
          <p:cNvPicPr>
            <a:picLocks noChangeAspect="1"/>
          </p:cNvPicPr>
          <p:nvPr/>
        </p:nvPicPr>
        <p:blipFill>
          <a:blip r:embed="rId2"/>
          <a:stretch>
            <a:fillRect/>
          </a:stretch>
        </p:blipFill>
        <p:spPr>
          <a:xfrm>
            <a:off x="2249627" y="4322238"/>
            <a:ext cx="5264625" cy="1977142"/>
          </a:xfrm>
          <a:prstGeom prst="rect">
            <a:avLst/>
          </a:prstGeom>
        </p:spPr>
      </p:pic>
      <p:sp>
        <p:nvSpPr>
          <p:cNvPr id="5" name="TextBox 4">
            <a:extLst>
              <a:ext uri="{FF2B5EF4-FFF2-40B4-BE49-F238E27FC236}">
                <a16:creationId xmlns:a16="http://schemas.microsoft.com/office/drawing/2014/main" id="{41DECB8D-D405-F830-E27F-2CC39119931F}"/>
              </a:ext>
            </a:extLst>
          </p:cNvPr>
          <p:cNvSpPr txBox="1"/>
          <p:nvPr/>
        </p:nvSpPr>
        <p:spPr>
          <a:xfrm>
            <a:off x="363894" y="438539"/>
            <a:ext cx="8593494" cy="3416320"/>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US" b="0" i="0">
                <a:solidFill>
                  <a:schemeClr val="accent1">
                    <a:lumMod val="20000"/>
                    <a:lumOff val="80000"/>
                  </a:schemeClr>
                </a:solidFill>
                <a:effectLst/>
                <a:latin typeface="Cambria"/>
                <a:ea typeface="Cambria"/>
              </a:rPr>
              <a:t>The Arduino Nano 33 BLE is an evolution of the traditional Arduino Nano, but featuring a lot more powerful processor, the nRF52840 from Nordic Semiconductors, a 32-bit ARM® Cortex®-M4 CPU running at 64 </a:t>
            </a:r>
            <a:r>
              <a:rPr lang="en-US" b="0" i="0" err="1">
                <a:solidFill>
                  <a:schemeClr val="accent1">
                    <a:lumMod val="20000"/>
                    <a:lumOff val="80000"/>
                  </a:schemeClr>
                </a:solidFill>
                <a:effectLst/>
                <a:latin typeface="Cambria"/>
                <a:ea typeface="Cambria"/>
              </a:rPr>
              <a:t>MHz.</a:t>
            </a:r>
            <a:r>
              <a:rPr lang="en-US" b="0" i="0">
                <a:solidFill>
                  <a:schemeClr val="accent1">
                    <a:lumMod val="20000"/>
                    <a:lumOff val="80000"/>
                  </a:schemeClr>
                </a:solidFill>
                <a:effectLst/>
                <a:latin typeface="Cambria"/>
                <a:ea typeface="Cambria"/>
              </a:rPr>
              <a:t> This will allow you to make larger programs than with the Arduino Uno (it has 1MB of program memory, 32 times bigger), and with a lot more variables (the RAM is 128 times bigger). The main processor includes other amazing features like Bluetooth® pairing via NFC and </a:t>
            </a:r>
            <a:r>
              <a:rPr lang="en-US" b="0" i="0" err="1">
                <a:solidFill>
                  <a:schemeClr val="accent1">
                    <a:lumMod val="20000"/>
                    <a:lumOff val="80000"/>
                  </a:schemeClr>
                </a:solidFill>
                <a:effectLst/>
                <a:latin typeface="Cambria"/>
                <a:ea typeface="Cambria"/>
              </a:rPr>
              <a:t>ultra low</a:t>
            </a:r>
            <a:r>
              <a:rPr lang="en-US" b="0" i="0">
                <a:solidFill>
                  <a:schemeClr val="accent1">
                    <a:lumMod val="20000"/>
                    <a:lumOff val="80000"/>
                  </a:schemeClr>
                </a:solidFill>
                <a:effectLst/>
                <a:latin typeface="Cambria"/>
                <a:ea typeface="Cambria"/>
              </a:rPr>
              <a:t> power consumption modes.</a:t>
            </a:r>
          </a:p>
          <a:p>
            <a:pPr marL="285750" indent="-285750" algn="l">
              <a:buFont typeface="Arial" panose="020B0604020202020204" pitchFamily="34" charset="0"/>
              <a:buChar char="•"/>
            </a:pPr>
            <a:r>
              <a:rPr lang="en-US" b="0" i="0">
                <a:solidFill>
                  <a:schemeClr val="accent1">
                    <a:lumMod val="20000"/>
                    <a:lumOff val="80000"/>
                  </a:schemeClr>
                </a:solidFill>
                <a:effectLst/>
                <a:latin typeface="Cambria"/>
                <a:ea typeface="Cambria"/>
              </a:rPr>
              <a:t>The Nano 33 BLE comes with a 9 axis inertial measurement unit (IMU) which means that it includes an accelerometer, a gyroscope, and a magnetometer with 3-axis resolution each. This makes the Nano 33 BLE the perfect choice for more advanced robotics experiments, exercise trackers, digital compasses, etc.</a:t>
            </a:r>
          </a:p>
          <a:p>
            <a:pPr marL="285750" indent="-285750">
              <a:buFont typeface="Arial" panose="020B0604020202020204" pitchFamily="34" charset="0"/>
              <a:buChar char="•"/>
            </a:pPr>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5515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051FFB-210E-2EB3-8043-59F52BC66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04" y="483615"/>
            <a:ext cx="6167040" cy="58907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436823-79AF-1904-1E20-DCD15FB74C2A}"/>
              </a:ext>
            </a:extLst>
          </p:cNvPr>
          <p:cNvPicPr>
            <a:picLocks noChangeAspect="1"/>
          </p:cNvPicPr>
          <p:nvPr/>
        </p:nvPicPr>
        <p:blipFill>
          <a:blip r:embed="rId3"/>
          <a:stretch>
            <a:fillRect/>
          </a:stretch>
        </p:blipFill>
        <p:spPr>
          <a:xfrm>
            <a:off x="7180496" y="483615"/>
            <a:ext cx="4492100" cy="5890770"/>
          </a:xfrm>
          <a:prstGeom prst="rect">
            <a:avLst/>
          </a:prstGeom>
        </p:spPr>
      </p:pic>
    </p:spTree>
    <p:extLst>
      <p:ext uri="{BB962C8B-B14F-4D97-AF65-F5344CB8AC3E}">
        <p14:creationId xmlns:p14="http://schemas.microsoft.com/office/powerpoint/2010/main" val="2763633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BA14526-0A25-457F-8B71-00712E951D80}"/>
              </a:ext>
            </a:extLst>
          </p:cNvPr>
          <p:cNvSpPr/>
          <p:nvPr/>
        </p:nvSpPr>
        <p:spPr>
          <a:xfrm rot="10800000" flipV="1">
            <a:off x="737116" y="653143"/>
            <a:ext cx="2836508" cy="21087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Get hexadecimal intensity values from Arduino Nano 33 BLE sense</a:t>
            </a:r>
            <a:endParaRPr lang="en-IN">
              <a:solidFill>
                <a:schemeClr val="accent4">
                  <a:lumMod val="75000"/>
                </a:schemeClr>
              </a:solidFill>
              <a:latin typeface="Cambria" panose="02040503050406030204" pitchFamily="18" charset="0"/>
              <a:ea typeface="Cambria" panose="02040503050406030204" pitchFamily="18" charset="0"/>
            </a:endParaRPr>
          </a:p>
        </p:txBody>
      </p:sp>
      <p:cxnSp>
        <p:nvCxnSpPr>
          <p:cNvPr id="4" name="Straight Arrow Connector 3">
            <a:extLst>
              <a:ext uri="{FF2B5EF4-FFF2-40B4-BE49-F238E27FC236}">
                <a16:creationId xmlns:a16="http://schemas.microsoft.com/office/drawing/2014/main" id="{817683BA-8BC3-8ACA-23B6-641D37C22EC0}"/>
              </a:ext>
            </a:extLst>
          </p:cNvPr>
          <p:cNvCxnSpPr>
            <a:cxnSpLocks/>
            <a:stCxn id="2" idx="2"/>
          </p:cNvCxnSpPr>
          <p:nvPr/>
        </p:nvCxnSpPr>
        <p:spPr>
          <a:xfrm>
            <a:off x="3573624" y="1707502"/>
            <a:ext cx="2202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DF60710-ABCD-7382-29AA-B053384A4C47}"/>
              </a:ext>
            </a:extLst>
          </p:cNvPr>
          <p:cNvSpPr/>
          <p:nvPr/>
        </p:nvSpPr>
        <p:spPr>
          <a:xfrm>
            <a:off x="4758616" y="839754"/>
            <a:ext cx="2693436" cy="19221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Converting intensity values into an RGB image</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8" name="Oval 7">
            <a:extLst>
              <a:ext uri="{FF2B5EF4-FFF2-40B4-BE49-F238E27FC236}">
                <a16:creationId xmlns:a16="http://schemas.microsoft.com/office/drawing/2014/main" id="{32011712-3A9A-1535-7C4E-77814A1D30C7}"/>
              </a:ext>
            </a:extLst>
          </p:cNvPr>
          <p:cNvSpPr/>
          <p:nvPr/>
        </p:nvSpPr>
        <p:spPr>
          <a:xfrm>
            <a:off x="8742784" y="765109"/>
            <a:ext cx="2957804" cy="20247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Calculating histogram plot for an image  </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9" name="Arrow: Right 8">
            <a:extLst>
              <a:ext uri="{FF2B5EF4-FFF2-40B4-BE49-F238E27FC236}">
                <a16:creationId xmlns:a16="http://schemas.microsoft.com/office/drawing/2014/main" id="{B3692E4A-A596-C790-F729-23B150A00A71}"/>
              </a:ext>
            </a:extLst>
          </p:cNvPr>
          <p:cNvSpPr/>
          <p:nvPr/>
        </p:nvSpPr>
        <p:spPr>
          <a:xfrm>
            <a:off x="7489375" y="1515997"/>
            <a:ext cx="1216086" cy="569616"/>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DC2E3BD6-0B6B-F42A-B0FA-EAA755279E0A}"/>
              </a:ext>
            </a:extLst>
          </p:cNvPr>
          <p:cNvSpPr/>
          <p:nvPr/>
        </p:nvSpPr>
        <p:spPr>
          <a:xfrm>
            <a:off x="4544008" y="3995945"/>
            <a:ext cx="3349690" cy="202230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Performing histogram equalization for an image</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12" name="Arrow: Right 11">
            <a:extLst>
              <a:ext uri="{FF2B5EF4-FFF2-40B4-BE49-F238E27FC236}">
                <a16:creationId xmlns:a16="http://schemas.microsoft.com/office/drawing/2014/main" id="{1097A5F3-BF3C-652A-C753-A6CBFA4BB6A9}"/>
              </a:ext>
            </a:extLst>
          </p:cNvPr>
          <p:cNvSpPr/>
          <p:nvPr/>
        </p:nvSpPr>
        <p:spPr>
          <a:xfrm>
            <a:off x="3573624" y="1613739"/>
            <a:ext cx="1184992" cy="374133"/>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Down 12">
            <a:extLst>
              <a:ext uri="{FF2B5EF4-FFF2-40B4-BE49-F238E27FC236}">
                <a16:creationId xmlns:a16="http://schemas.microsoft.com/office/drawing/2014/main" id="{B92A8E16-8830-B8F4-0777-EE66A9C62042}"/>
              </a:ext>
            </a:extLst>
          </p:cNvPr>
          <p:cNvSpPr/>
          <p:nvPr/>
        </p:nvSpPr>
        <p:spPr>
          <a:xfrm>
            <a:off x="5775649" y="2761862"/>
            <a:ext cx="793102" cy="1236086"/>
          </a:xfrm>
          <a:prstGeom prst="down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BC129BA4-15AD-2BA8-DD60-AF5FF43C2B65}"/>
              </a:ext>
            </a:extLst>
          </p:cNvPr>
          <p:cNvSpPr txBox="1"/>
          <p:nvPr/>
        </p:nvSpPr>
        <p:spPr>
          <a:xfrm>
            <a:off x="1029439" y="3626613"/>
            <a:ext cx="3136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accent3">
                    <a:lumMod val="40000"/>
                    <a:lumOff val="60000"/>
                  </a:schemeClr>
                </a:solidFill>
                <a:latin typeface="Cambria" panose="02040503050406030204" pitchFamily="18" charset="0"/>
                <a:ea typeface="Cambria" panose="02040503050406030204" pitchFamily="18" charset="0"/>
              </a:rPr>
              <a:t>WORKFLOW:</a:t>
            </a:r>
          </a:p>
        </p:txBody>
      </p:sp>
    </p:spTree>
    <p:extLst>
      <p:ext uri="{BB962C8B-B14F-4D97-AF65-F5344CB8AC3E}">
        <p14:creationId xmlns:p14="http://schemas.microsoft.com/office/powerpoint/2010/main" val="568941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EE99-BE7F-EAFA-3BCC-F2A2CAFC4950}"/>
              </a:ext>
            </a:extLst>
          </p:cNvPr>
          <p:cNvSpPr>
            <a:spLocks noGrp="1"/>
          </p:cNvSpPr>
          <p:nvPr>
            <p:ph type="ctrTitle"/>
          </p:nvPr>
        </p:nvSpPr>
        <p:spPr>
          <a:xfrm>
            <a:off x="684212" y="494522"/>
            <a:ext cx="5306041" cy="746449"/>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Histogram equalization</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A1BDD883-43C3-6BC9-5B37-F52D55BAFF31}"/>
              </a:ext>
            </a:extLst>
          </p:cNvPr>
          <p:cNvSpPr>
            <a:spLocks noGrp="1"/>
          </p:cNvSpPr>
          <p:nvPr>
            <p:ph type="subTitle" idx="1"/>
          </p:nvPr>
        </p:nvSpPr>
        <p:spPr>
          <a:xfrm>
            <a:off x="684213" y="1334278"/>
            <a:ext cx="5411788" cy="5029200"/>
          </a:xfrm>
        </p:spPr>
        <p:txBody>
          <a:bodyPr>
            <a:normAutofit lnSpcReduction="10000"/>
          </a:bodyPr>
          <a:lstStyle/>
          <a:p>
            <a:r>
              <a:rPr lang="en-US" sz="1800">
                <a:solidFill>
                  <a:schemeClr val="accent1">
                    <a:lumMod val="20000"/>
                    <a:lumOff val="80000"/>
                  </a:schemeClr>
                </a:solidFill>
                <a:latin typeface="Cambria" panose="02040503050406030204" pitchFamily="18" charset="0"/>
                <a:ea typeface="Cambria" panose="02040503050406030204" pitchFamily="18" charset="0"/>
              </a:rPr>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p>
          <a:p>
            <a:endParaRPr lang="en-US" sz="1800">
              <a:solidFill>
                <a:schemeClr val="accent1">
                  <a:lumMod val="20000"/>
                  <a:lumOff val="80000"/>
                </a:schemeClr>
              </a:solidFill>
              <a:latin typeface="Cambria" panose="02040503050406030204" pitchFamily="18" charset="0"/>
              <a:ea typeface="Cambria" panose="02040503050406030204" pitchFamily="18" charset="0"/>
            </a:endParaRPr>
          </a:p>
          <a:p>
            <a:r>
              <a:rPr lang="en-US" sz="1800">
                <a:solidFill>
                  <a:schemeClr val="accent6">
                    <a:lumMod val="40000"/>
                    <a:lumOff val="60000"/>
                  </a:schemeClr>
                </a:solidFill>
                <a:latin typeface="Cambria" panose="02040503050406030204" pitchFamily="18" charset="0"/>
                <a:ea typeface="Cambria" panose="02040503050406030204" pitchFamily="18" charset="0"/>
              </a:rPr>
              <a:t>Why Do You Use Histogram Equalization?</a:t>
            </a:r>
          </a:p>
          <a:p>
            <a:r>
              <a:rPr lang="en-US" sz="1800">
                <a:solidFill>
                  <a:schemeClr val="accent1">
                    <a:lumMod val="20000"/>
                    <a:lumOff val="80000"/>
                  </a:schemeClr>
                </a:solidFill>
                <a:latin typeface="Cambria" panose="02040503050406030204" pitchFamily="18" charset="0"/>
                <a:ea typeface="Cambria" panose="02040503050406030204" pitchFamily="18" charset="0"/>
              </a:rPr>
              <a:t>Histogram Equalization can be used when you have images that look washed out because they do not have sufficient contrast. In such photographs, the light and dark areas blend together creating a flatter image that lacks highlights and shadows. So, we use histogram equalization to overcome this problem.</a:t>
            </a:r>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F2A3816-AD5E-2DCF-3E18-761F4A3705DF}"/>
              </a:ext>
            </a:extLst>
          </p:cNvPr>
          <p:cNvPicPr>
            <a:picLocks noChangeAspect="1"/>
          </p:cNvPicPr>
          <p:nvPr/>
        </p:nvPicPr>
        <p:blipFill>
          <a:blip r:embed="rId2"/>
          <a:stretch>
            <a:fillRect/>
          </a:stretch>
        </p:blipFill>
        <p:spPr>
          <a:xfrm>
            <a:off x="6628682" y="2892490"/>
            <a:ext cx="5267851" cy="3079101"/>
          </a:xfrm>
          <a:prstGeom prst="rect">
            <a:avLst/>
          </a:prstGeom>
        </p:spPr>
      </p:pic>
      <p:pic>
        <p:nvPicPr>
          <p:cNvPr id="7170" name="Picture 2">
            <a:extLst>
              <a:ext uri="{FF2B5EF4-FFF2-40B4-BE49-F238E27FC236}">
                <a16:creationId xmlns:a16="http://schemas.microsoft.com/office/drawing/2014/main" id="{F88753F6-ADF2-7ABB-BCC3-062B853B5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130" y="799906"/>
            <a:ext cx="32861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0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6960A2-CCDE-C4C1-9704-CE5E2E12BF35}"/>
              </a:ext>
            </a:extLst>
          </p:cNvPr>
          <p:cNvSpPr txBox="1"/>
          <p:nvPr/>
        </p:nvSpPr>
        <p:spPr>
          <a:xfrm>
            <a:off x="783771" y="5085184"/>
            <a:ext cx="8297760" cy="923330"/>
          </a:xfrm>
          <a:prstGeom prst="rect">
            <a:avLst/>
          </a:prstGeom>
          <a:noFill/>
        </p:spPr>
        <p:txBody>
          <a:bodyPr wrap="square">
            <a:spAutoFit/>
          </a:bodyPr>
          <a:lstStyle/>
          <a:p>
            <a:r>
              <a:rPr lang="en-US" sz="1800" b="0" i="0" u="none" strike="noStrike">
                <a:solidFill>
                  <a:schemeClr val="accent4">
                    <a:lumMod val="20000"/>
                    <a:lumOff val="80000"/>
                  </a:schemeClr>
                </a:solidFill>
                <a:effectLst/>
                <a:latin typeface="Arial" panose="020B0604020202020204" pitchFamily="34" charset="0"/>
              </a:rPr>
              <a:t>NVIDIA Jetson products provides a SD card image for the complete OS setup</a:t>
            </a:r>
            <a:r>
              <a:rPr lang="en-US" sz="1800" i="0" u="none" strike="noStrike">
                <a:solidFill>
                  <a:schemeClr val="accent4">
                    <a:lumMod val="20000"/>
                    <a:lumOff val="80000"/>
                  </a:schemeClr>
                </a:solidFill>
                <a:latin typeface="Arial" panose="020B0604020202020204" pitchFamily="34" charset="0"/>
              </a:rPr>
              <a:t> </a:t>
            </a:r>
            <a:r>
              <a:rPr lang="en-US" sz="1800" b="0" i="0" u="none" strike="noStrike">
                <a:solidFill>
                  <a:schemeClr val="accent4">
                    <a:lumMod val="20000"/>
                    <a:lumOff val="80000"/>
                  </a:schemeClr>
                </a:solidFill>
                <a:effectLst/>
                <a:latin typeface="Arial" panose="020B0604020202020204" pitchFamily="34" charset="0"/>
              </a:rPr>
              <a:t>of the Jetson-nano that includes Ubuntu 18.04. There is much more customized setup to be</a:t>
            </a:r>
            <a:r>
              <a:rPr lang="en-US" sz="1800" i="0" u="none" strike="noStrike">
                <a:solidFill>
                  <a:schemeClr val="accent4">
                    <a:lumMod val="20000"/>
                    <a:lumOff val="80000"/>
                  </a:schemeClr>
                </a:solidFill>
                <a:latin typeface="Arial" panose="020B0604020202020204" pitchFamily="34" charset="0"/>
              </a:rPr>
              <a:t> </a:t>
            </a:r>
            <a:r>
              <a:rPr lang="en-US" sz="1800" b="0" i="0" u="none" strike="noStrike">
                <a:solidFill>
                  <a:schemeClr val="accent4">
                    <a:lumMod val="20000"/>
                    <a:lumOff val="80000"/>
                  </a:schemeClr>
                </a:solidFill>
                <a:effectLst/>
                <a:latin typeface="Arial" panose="020B0604020202020204" pitchFamily="34" charset="0"/>
              </a:rPr>
              <a:t>done in order to deploy our AI or ML application.</a:t>
            </a:r>
            <a:endParaRPr lang="en-IN"/>
          </a:p>
        </p:txBody>
      </p:sp>
      <p:pic>
        <p:nvPicPr>
          <p:cNvPr id="6" name="Picture 2">
            <a:extLst>
              <a:ext uri="{FF2B5EF4-FFF2-40B4-BE49-F238E27FC236}">
                <a16:creationId xmlns:a16="http://schemas.microsoft.com/office/drawing/2014/main" id="{33F30E9D-9AE5-E160-2AAF-D19F10480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31" y="535995"/>
            <a:ext cx="5348929" cy="420976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6.jpeg">
            <a:extLst>
              <a:ext uri="{FF2B5EF4-FFF2-40B4-BE49-F238E27FC236}">
                <a16:creationId xmlns:a16="http://schemas.microsoft.com/office/drawing/2014/main" id="{37BD3D65-FDAC-FDF4-31E2-875638AD7645}"/>
              </a:ext>
            </a:extLst>
          </p:cNvPr>
          <p:cNvPicPr/>
          <p:nvPr/>
        </p:nvPicPr>
        <p:blipFill>
          <a:blip r:embed="rId3" cstate="print"/>
          <a:stretch>
            <a:fillRect/>
          </a:stretch>
        </p:blipFill>
        <p:spPr>
          <a:xfrm>
            <a:off x="6255781" y="1026367"/>
            <a:ext cx="5651500" cy="3798302"/>
          </a:xfrm>
          <a:prstGeom prst="rect">
            <a:avLst/>
          </a:prstGeom>
        </p:spPr>
      </p:pic>
    </p:spTree>
    <p:extLst>
      <p:ext uri="{BB962C8B-B14F-4D97-AF65-F5344CB8AC3E}">
        <p14:creationId xmlns:p14="http://schemas.microsoft.com/office/powerpoint/2010/main" val="3168662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284B4-40EF-6E10-B8FD-F1D7F8205F34}"/>
              </a:ext>
            </a:extLst>
          </p:cNvPr>
          <p:cNvSpPr txBox="1"/>
          <p:nvPr/>
        </p:nvSpPr>
        <p:spPr>
          <a:xfrm>
            <a:off x="317242" y="522515"/>
            <a:ext cx="11010122" cy="5447645"/>
          </a:xfrm>
          <a:prstGeom prst="rect">
            <a:avLst/>
          </a:prstGeom>
          <a:noFill/>
        </p:spPr>
        <p:txBody>
          <a:bodyPr wrap="square">
            <a:spAutoFit/>
          </a:bodyPr>
          <a:lstStyle/>
          <a:p>
            <a:pPr marL="285750" indent="-285750" algn="l" rtl="0">
              <a:buFont typeface="Wingdings" panose="05000000000000000000" pitchFamily="2" charset="2"/>
              <a:buChar char="Ø"/>
            </a:pPr>
            <a:r>
              <a:rPr lang="en-US" b="0" i="0">
                <a:solidFill>
                  <a:schemeClr val="accent1">
                    <a:lumMod val="20000"/>
                    <a:lumOff val="80000"/>
                  </a:schemeClr>
                </a:solidFill>
                <a:effectLst/>
                <a:latin typeface="Cambria" panose="02040503050406030204" pitchFamily="18" charset="0"/>
                <a:ea typeface="Cambria" panose="02040503050406030204" pitchFamily="18" charset="0"/>
              </a:rPr>
              <a:t>We will be using the </a:t>
            </a:r>
            <a:r>
              <a:rPr lang="en-US" sz="2400" b="0" i="0">
                <a:solidFill>
                  <a:schemeClr val="accent3"/>
                </a:solidFill>
                <a:effectLst/>
                <a:latin typeface="Cambria" panose="02040503050406030204" pitchFamily="18" charset="0"/>
                <a:ea typeface="Cambria" panose="02040503050406030204" pitchFamily="18" charset="0"/>
              </a:rPr>
              <a:t>cv2.calcHist</a:t>
            </a:r>
            <a:r>
              <a:rPr lang="en-US" sz="2400">
                <a:solidFill>
                  <a:schemeClr val="accent3"/>
                </a:solidFill>
                <a:latin typeface="Cambria" panose="02040503050406030204" pitchFamily="18" charset="0"/>
                <a:ea typeface="Cambria" panose="02040503050406030204" pitchFamily="18" charset="0"/>
              </a:rPr>
              <a:t> </a:t>
            </a:r>
            <a:r>
              <a:rPr lang="en-US" sz="2400" b="0" i="0">
                <a:solidFill>
                  <a:schemeClr val="accent3"/>
                </a:solidFill>
                <a:effectLst/>
                <a:latin typeface="Cambria" panose="02040503050406030204" pitchFamily="18" charset="0"/>
                <a:ea typeface="Cambria" panose="02040503050406030204" pitchFamily="18" charset="0"/>
              </a:rPr>
              <a:t>function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to build our histograms. </a:t>
            </a:r>
            <a:r>
              <a:rPr lang="en-US">
                <a:solidFill>
                  <a:schemeClr val="accent1">
                    <a:lumMod val="20000"/>
                    <a:lumOff val="80000"/>
                  </a:schemeClr>
                </a:solidFill>
                <a:latin typeface="Cambria" panose="02040503050406030204" pitchFamily="18" charset="0"/>
                <a:ea typeface="Cambria" panose="02040503050406030204" pitchFamily="18" charset="0"/>
              </a:rPr>
              <a:t>T</a:t>
            </a:r>
            <a:r>
              <a:rPr lang="en-US" b="0" i="0">
                <a:solidFill>
                  <a:schemeClr val="accent1">
                    <a:lumMod val="20000"/>
                    <a:lumOff val="80000"/>
                  </a:schemeClr>
                </a:solidFill>
                <a:effectLst/>
                <a:latin typeface="Cambria" panose="02040503050406030204" pitchFamily="18" charset="0"/>
                <a:ea typeface="Cambria" panose="02040503050406030204" pitchFamily="18" charset="0"/>
              </a:rPr>
              <a:t>he function is:</a:t>
            </a:r>
          </a:p>
          <a:p>
            <a:pPr algn="l" rtl="0"/>
            <a:r>
              <a:rPr lang="en-IN">
                <a:solidFill>
                  <a:schemeClr val="accent1">
                    <a:lumMod val="20000"/>
                    <a:lumOff val="80000"/>
                  </a:schemeClr>
                </a:solidFill>
                <a:latin typeface="Cambria" panose="02040503050406030204" pitchFamily="18" charset="0"/>
                <a:ea typeface="Cambria" panose="02040503050406030204" pitchFamily="18" charset="0"/>
              </a:rPr>
              <a:t>              cv2.calcHist(images, channels, mask, </a:t>
            </a:r>
            <a:r>
              <a:rPr lang="en-IN" err="1">
                <a:solidFill>
                  <a:schemeClr val="accent1">
                    <a:lumMod val="20000"/>
                    <a:lumOff val="80000"/>
                  </a:schemeClr>
                </a:solidFill>
                <a:latin typeface="Cambria" panose="02040503050406030204" pitchFamily="18" charset="0"/>
                <a:ea typeface="Cambria" panose="02040503050406030204" pitchFamily="18" charset="0"/>
              </a:rPr>
              <a:t>histSize</a:t>
            </a:r>
            <a:r>
              <a:rPr lang="en-IN">
                <a:solidFill>
                  <a:schemeClr val="accent1">
                    <a:lumMod val="20000"/>
                    <a:lumOff val="80000"/>
                  </a:schemeClr>
                </a:solidFill>
                <a:latin typeface="Cambria" panose="02040503050406030204" pitchFamily="18" charset="0"/>
                <a:ea typeface="Cambria" panose="02040503050406030204" pitchFamily="18" charset="0"/>
              </a:rPr>
              <a:t>, ranges)</a:t>
            </a:r>
          </a:p>
          <a:p>
            <a:pPr marL="285750" indent="-285750" algn="l" rtl="0">
              <a:buFont typeface="Courier New" panose="02070309020205020404" pitchFamily="49" charset="0"/>
              <a:buChar char="o"/>
            </a:pPr>
            <a:endParaRPr lang="en-IN">
              <a:solidFill>
                <a:schemeClr val="accent1">
                  <a:lumMod val="20000"/>
                  <a:lumOff val="80000"/>
                </a:schemeClr>
              </a:solidFill>
            </a:endParaRPr>
          </a:p>
          <a:p>
            <a:pPr marL="285750" indent="-285750" algn="l" rtl="0">
              <a:buFont typeface="Courier New" panose="02070309020205020404" pitchFamily="49" charset="0"/>
              <a:buChar char="o"/>
            </a:pPr>
            <a:r>
              <a:rPr lang="en-US" b="1" i="0">
                <a:solidFill>
                  <a:schemeClr val="accent4">
                    <a:lumMod val="40000"/>
                    <a:lumOff val="60000"/>
                  </a:schemeClr>
                </a:solidFill>
                <a:effectLst/>
                <a:latin typeface="Cambria" panose="02040503050406030204" pitchFamily="18" charset="0"/>
                <a:ea typeface="Cambria" panose="02040503050406030204" pitchFamily="18" charset="0"/>
              </a:rPr>
              <a:t>Images: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This is the image that we want to compute a histogram for.</a:t>
            </a:r>
          </a:p>
          <a:p>
            <a:pPr marL="285750" indent="-285750" algn="l" rtl="0">
              <a:buFont typeface="Courier New" panose="02070309020205020404" pitchFamily="49" charset="0"/>
              <a:buChar char="o"/>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algn="l" rtl="0">
              <a:buFont typeface="Courier New" panose="02070309020205020404" pitchFamily="49" charset="0"/>
              <a:buChar char="o"/>
            </a:pPr>
            <a:r>
              <a:rPr lang="en-US" b="1" i="0">
                <a:solidFill>
                  <a:schemeClr val="accent4">
                    <a:lumMod val="40000"/>
                    <a:lumOff val="60000"/>
                  </a:schemeClr>
                </a:solidFill>
                <a:effectLst/>
                <a:latin typeface="Cambria" panose="02040503050406030204" pitchFamily="18" charset="0"/>
                <a:ea typeface="Cambria" panose="02040503050406030204" pitchFamily="18" charset="0"/>
              </a:rPr>
              <a:t>Channels: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 list of indexes, where we specify the index of the channel we want to compute a histogram for. To compute a histogram of a grayscale image, the list would be [0]</a:t>
            </a:r>
          </a:p>
          <a:p>
            <a:pPr algn="l" rtl="0"/>
            <a:r>
              <a:rPr lang="en-US" b="0" i="0">
                <a:solidFill>
                  <a:schemeClr val="accent1">
                    <a:lumMod val="20000"/>
                    <a:lumOff val="80000"/>
                  </a:schemeClr>
                </a:solidFill>
                <a:effectLst/>
                <a:latin typeface="Cambria" panose="02040503050406030204" pitchFamily="18" charset="0"/>
                <a:ea typeface="Cambria" panose="02040503050406030204" pitchFamily="18" charset="0"/>
              </a:rPr>
              <a:t>     To compute a histogram for all three red, green, and blue channels, the channels list would be [0, 1, 2]</a:t>
            </a:r>
          </a:p>
          <a:p>
            <a:pPr marL="285750" indent="-285750" algn="l" rtl="0">
              <a:buFont typeface="Courier New" panose="02070309020205020404" pitchFamily="49" charset="0"/>
              <a:buChar char="o"/>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algn="l" rtl="0">
              <a:buFont typeface="Courier New" panose="02070309020205020404" pitchFamily="49" charset="0"/>
              <a:buChar char="o"/>
            </a:pPr>
            <a:r>
              <a:rPr lang="en-US" b="1" i="0">
                <a:solidFill>
                  <a:schemeClr val="accent4">
                    <a:lumMod val="40000"/>
                    <a:lumOff val="60000"/>
                  </a:schemeClr>
                </a:solidFill>
                <a:effectLst/>
                <a:latin typeface="Cambria" panose="02040503050406030204" pitchFamily="18" charset="0"/>
                <a:ea typeface="Cambria" panose="02040503050406030204" pitchFamily="18" charset="0"/>
              </a:rPr>
              <a:t>Mask: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Well, here we can supply a mask. If a mask is provided, a histogram will be computed for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masked pixels only</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If we do not have a mask or do not want to apply one, we can just provide a value of None</a:t>
            </a:r>
          </a:p>
          <a:p>
            <a:pPr marL="285750" indent="-285750" algn="l" rtl="0">
              <a:buFont typeface="Courier New" panose="02070309020205020404" pitchFamily="49" charset="0"/>
              <a:buChar char="o"/>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algn="l" rtl="0">
              <a:buFont typeface="Courier New" panose="02070309020205020404" pitchFamily="49" charset="0"/>
              <a:buChar char="o"/>
            </a:pPr>
            <a:r>
              <a:rPr lang="en-US" b="1" i="0" err="1">
                <a:solidFill>
                  <a:schemeClr val="accent4">
                    <a:lumMod val="40000"/>
                    <a:lumOff val="60000"/>
                  </a:schemeClr>
                </a:solidFill>
                <a:effectLst/>
                <a:latin typeface="Cambria" panose="02040503050406030204" pitchFamily="18" charset="0"/>
                <a:ea typeface="Cambria" panose="02040503050406030204" pitchFamily="18" charset="0"/>
              </a:rPr>
              <a:t>histSize</a:t>
            </a:r>
            <a:r>
              <a:rPr lang="en-US" b="1" i="0">
                <a:solidFill>
                  <a:schemeClr val="accent4">
                    <a:lumMod val="40000"/>
                    <a:lumOff val="60000"/>
                  </a:schemeClr>
                </a:solidFill>
                <a:effectLst/>
                <a:latin typeface="Cambria" panose="02040503050406030204" pitchFamily="18" charset="0"/>
                <a:ea typeface="Cambria" panose="02040503050406030204" pitchFamily="18" charset="0"/>
              </a:rPr>
              <a:t>: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This is the number of bins we want to use when computing a histogram. Again, this is a list, one for each channel we are computing a histogram for. The bin sizes do not all have to be the same. Here is an example of 32 bins for each channel: [32, 32, 32]</a:t>
            </a:r>
          </a:p>
          <a:p>
            <a:pPr marL="285750" indent="-285750" algn="l" rtl="0">
              <a:buFont typeface="Courier New" panose="02070309020205020404" pitchFamily="49" charset="0"/>
              <a:buChar char="o"/>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algn="l" rtl="0">
              <a:buFont typeface="Courier New" panose="02070309020205020404" pitchFamily="49" charset="0"/>
              <a:buChar char="o"/>
            </a:pPr>
            <a:r>
              <a:rPr lang="en-US" b="1" i="0">
                <a:solidFill>
                  <a:schemeClr val="accent4">
                    <a:lumMod val="40000"/>
                    <a:lumOff val="60000"/>
                  </a:schemeClr>
                </a:solidFill>
                <a:effectLst/>
                <a:latin typeface="Cambria" panose="02040503050406030204" pitchFamily="18" charset="0"/>
                <a:ea typeface="Cambria" panose="02040503050406030204" pitchFamily="18" charset="0"/>
              </a:rPr>
              <a:t>Ranges: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The range of possible pixel values. Normally, this is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[0, 256]</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(that is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not</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a typo — the ending range of the cv2.calcHistfunction is non-inclusive so you’ll want to provide a value of 256 rather than 255)</a:t>
            </a:r>
          </a:p>
          <a:p>
            <a:pPr algn="l" rtl="0"/>
            <a:endParaRPr lang="en-IN">
              <a:solidFill>
                <a:schemeClr val="accent1">
                  <a:lumMod val="20000"/>
                  <a:lumOff val="80000"/>
                </a:schemeClr>
              </a:solidFill>
            </a:endParaRPr>
          </a:p>
        </p:txBody>
      </p:sp>
    </p:spTree>
    <p:extLst>
      <p:ext uri="{BB962C8B-B14F-4D97-AF65-F5344CB8AC3E}">
        <p14:creationId xmlns:p14="http://schemas.microsoft.com/office/powerpoint/2010/main" val="1245456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69FA6-2A84-7CFB-6160-0D0795698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76" y="3651378"/>
            <a:ext cx="3567170" cy="3027872"/>
          </a:xfrm>
          <a:prstGeom prst="rect">
            <a:avLst/>
          </a:prstGeom>
        </p:spPr>
      </p:pic>
      <p:pic>
        <p:nvPicPr>
          <p:cNvPr id="1026" name="Picture 2">
            <a:extLst>
              <a:ext uri="{FF2B5EF4-FFF2-40B4-BE49-F238E27FC236}">
                <a16:creationId xmlns:a16="http://schemas.microsoft.com/office/drawing/2014/main" id="{646714D4-90E1-5C64-D281-FD796AF0AB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795" r="-1738" b="13124"/>
          <a:stretch/>
        </p:blipFill>
        <p:spPr bwMode="auto">
          <a:xfrm>
            <a:off x="622276" y="827486"/>
            <a:ext cx="3822646" cy="23868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4453" y="181155"/>
            <a:ext cx="6754483" cy="646331"/>
          </a:xfrm>
          <a:prstGeom prst="rect">
            <a:avLst/>
          </a:prstGeom>
          <a:noFill/>
        </p:spPr>
        <p:txBody>
          <a:bodyPr wrap="square" rtlCol="0">
            <a:spAutoFit/>
          </a:bodyPr>
          <a:lstStyle/>
          <a:p>
            <a:r>
              <a:rPr lang="en-IN">
                <a:solidFill>
                  <a:schemeClr val="accent2">
                    <a:lumMod val="40000"/>
                    <a:lumOff val="60000"/>
                  </a:schemeClr>
                </a:solidFill>
                <a:latin typeface="Cambria" panose="02040503050406030204" pitchFamily="18" charset="0"/>
                <a:ea typeface="Cambria" panose="02040503050406030204" pitchFamily="18" charset="0"/>
              </a:rPr>
              <a:t>RESULTS</a:t>
            </a:r>
            <a:r>
              <a:rPr lang="en-IN"/>
              <a:t>:</a:t>
            </a:r>
          </a:p>
          <a:p>
            <a:endParaRPr lang="en-IN"/>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555" y="827486"/>
            <a:ext cx="3222420" cy="238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1762A109-4DFA-56D6-A46D-1A6159E37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4614" y="3738415"/>
            <a:ext cx="2472963" cy="2730372"/>
          </a:xfrm>
          <a:prstGeom prst="rect">
            <a:avLst/>
          </a:prstGeom>
        </p:spPr>
      </p:pic>
      <p:pic>
        <p:nvPicPr>
          <p:cNvPr id="8" name="Picture 7">
            <a:extLst>
              <a:ext uri="{FF2B5EF4-FFF2-40B4-BE49-F238E27FC236}">
                <a16:creationId xmlns:a16="http://schemas.microsoft.com/office/drawing/2014/main" id="{2A9B8F97-5080-EE4E-3084-BA3783DC6D70}"/>
              </a:ext>
            </a:extLst>
          </p:cNvPr>
          <p:cNvPicPr>
            <a:picLocks noChangeAspect="1"/>
          </p:cNvPicPr>
          <p:nvPr/>
        </p:nvPicPr>
        <p:blipFill>
          <a:blip r:embed="rId6"/>
          <a:stretch>
            <a:fillRect/>
          </a:stretch>
        </p:blipFill>
        <p:spPr>
          <a:xfrm>
            <a:off x="4562670" y="3991292"/>
            <a:ext cx="4148426" cy="2250888"/>
          </a:xfrm>
          <a:prstGeom prst="rect">
            <a:avLst/>
          </a:prstGeom>
        </p:spPr>
      </p:pic>
      <p:pic>
        <p:nvPicPr>
          <p:cNvPr id="5" name="Picture 4">
            <a:extLst>
              <a:ext uri="{FF2B5EF4-FFF2-40B4-BE49-F238E27FC236}">
                <a16:creationId xmlns:a16="http://schemas.microsoft.com/office/drawing/2014/main" id="{F895775C-E4A9-1457-1221-720C7D92C5A9}"/>
              </a:ext>
            </a:extLst>
          </p:cNvPr>
          <p:cNvPicPr>
            <a:picLocks noChangeAspect="1"/>
          </p:cNvPicPr>
          <p:nvPr/>
        </p:nvPicPr>
        <p:blipFill rotWithShape="1">
          <a:blip r:embed="rId7">
            <a:extLst>
              <a:ext uri="{28A0092B-C50C-407E-A947-70E740481C1C}">
                <a14:useLocalDpi xmlns:a14="http://schemas.microsoft.com/office/drawing/2010/main" val="0"/>
              </a:ext>
            </a:extLst>
          </a:blip>
          <a:srcRect l="44618" t="15320" r="12416" b="23381"/>
          <a:stretch/>
        </p:blipFill>
        <p:spPr>
          <a:xfrm>
            <a:off x="8551961" y="725460"/>
            <a:ext cx="3402267" cy="2730372"/>
          </a:xfrm>
          <a:prstGeom prst="rect">
            <a:avLst/>
          </a:prstGeom>
        </p:spPr>
      </p:pic>
    </p:spTree>
    <p:extLst>
      <p:ext uri="{BB962C8B-B14F-4D97-AF65-F5344CB8AC3E}">
        <p14:creationId xmlns:p14="http://schemas.microsoft.com/office/powerpoint/2010/main" val="2006621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473" y="541176"/>
            <a:ext cx="4907903" cy="523220"/>
          </a:xfrm>
          <a:prstGeom prst="rect">
            <a:avLst/>
          </a:prstGeom>
          <a:noFill/>
        </p:spPr>
        <p:txBody>
          <a:bodyPr wrap="square" rtlCol="0">
            <a:spAutoFit/>
          </a:bodyPr>
          <a:lstStyle/>
          <a:p>
            <a:r>
              <a:rPr lang="en-IN" sz="2800">
                <a:solidFill>
                  <a:schemeClr val="accent2">
                    <a:lumMod val="40000"/>
                    <a:lumOff val="60000"/>
                  </a:schemeClr>
                </a:solidFill>
                <a:latin typeface="Cambria" panose="02040503050406030204" pitchFamily="18" charset="0"/>
                <a:ea typeface="Cambria" panose="02040503050406030204" pitchFamily="18" charset="0"/>
              </a:rPr>
              <a:t>FUTURE SCOPE</a:t>
            </a:r>
            <a:r>
              <a:rPr lang="en-IN">
                <a:latin typeface="Cambria" panose="02040503050406030204" pitchFamily="18" charset="0"/>
                <a:ea typeface="Cambria" panose="02040503050406030204" pitchFamily="18" charset="0"/>
              </a:rPr>
              <a:t>:</a:t>
            </a:r>
          </a:p>
        </p:txBody>
      </p:sp>
      <p:sp>
        <p:nvSpPr>
          <p:cNvPr id="3" name="TextBox 2"/>
          <p:cNvSpPr txBox="1"/>
          <p:nvPr/>
        </p:nvSpPr>
        <p:spPr>
          <a:xfrm>
            <a:off x="849086" y="1614196"/>
            <a:ext cx="9358604" cy="393494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accent1">
                    <a:lumMod val="20000"/>
                    <a:lumOff val="80000"/>
                  </a:schemeClr>
                </a:solidFill>
                <a:latin typeface="Cambria" panose="02040503050406030204" pitchFamily="18" charset="0"/>
                <a:ea typeface="Cambria" panose="02040503050406030204" pitchFamily="18" charset="0"/>
              </a:rPr>
              <a:t>The future work is to improve the recognition rate of algorithms when there are unintentional changes in a person like tonsuring head, using scarf, beard. The system developed only recognizes face </a:t>
            </a:r>
            <a:r>
              <a:rPr lang="en-US" sz="2000" err="1">
                <a:solidFill>
                  <a:schemeClr val="accent1">
                    <a:lumMod val="20000"/>
                    <a:lumOff val="80000"/>
                  </a:schemeClr>
                </a:solidFill>
                <a:latin typeface="Cambria" panose="02040503050406030204" pitchFamily="18" charset="0"/>
                <a:ea typeface="Cambria" panose="02040503050406030204" pitchFamily="18" charset="0"/>
              </a:rPr>
              <a:t>upto</a:t>
            </a:r>
            <a:r>
              <a:rPr lang="en-US" sz="2000">
                <a:solidFill>
                  <a:schemeClr val="accent1">
                    <a:lumMod val="20000"/>
                    <a:lumOff val="80000"/>
                  </a:schemeClr>
                </a:solidFill>
                <a:latin typeface="Cambria" panose="02040503050406030204" pitchFamily="18" charset="0"/>
                <a:ea typeface="Cambria" panose="02040503050406030204" pitchFamily="18" charset="0"/>
              </a:rPr>
              <a:t> 30 degrees angle variations which has to be improved further. Gait recognition can be fused with face recognition systems in order to achieve better performance of the system.</a:t>
            </a:r>
          </a:p>
          <a:p>
            <a:pPr marL="342900" indent="-342900">
              <a:buFont typeface="Arial" panose="020B0604020202020204" pitchFamily="34" charset="0"/>
              <a:buChar char="•"/>
            </a:pPr>
            <a:r>
              <a:rPr lang="en-US" sz="2000">
                <a:solidFill>
                  <a:schemeClr val="accent1">
                    <a:lumMod val="20000"/>
                    <a:lumOff val="80000"/>
                  </a:schemeClr>
                </a:solidFill>
                <a:latin typeface="Cambria" panose="02040503050406030204" pitchFamily="18" charset="0"/>
                <a:ea typeface="Cambria" panose="02040503050406030204" pitchFamily="18" charset="0"/>
              </a:rPr>
              <a:t>Our future work include to create an app for automatic attendance and implement it in our college and attendance will be captured and sent to corresponding professor .</a:t>
            </a:r>
          </a:p>
          <a:p>
            <a:pPr marL="342900" indent="-342900">
              <a:buFont typeface="Arial" panose="020B0604020202020204" pitchFamily="34" charset="0"/>
              <a:buChar char="•"/>
            </a:pPr>
            <a:r>
              <a:rPr lang="en-US" sz="2000">
                <a:solidFill>
                  <a:schemeClr val="accent1">
                    <a:lumMod val="20000"/>
                    <a:lumOff val="80000"/>
                  </a:schemeClr>
                </a:solidFill>
                <a:latin typeface="Cambria"/>
                <a:ea typeface="Cambria"/>
              </a:rPr>
              <a:t>We also want to do image processing using Arduino </a:t>
            </a:r>
            <a:r>
              <a:rPr lang="en-US" sz="2000" err="1">
                <a:solidFill>
                  <a:schemeClr val="accent1">
                    <a:lumMod val="20000"/>
                    <a:lumOff val="80000"/>
                  </a:schemeClr>
                </a:solidFill>
                <a:latin typeface="Cambria"/>
                <a:ea typeface="Cambria"/>
              </a:rPr>
              <a:t>ble</a:t>
            </a:r>
            <a:r>
              <a:rPr lang="en-US" sz="2000">
                <a:solidFill>
                  <a:schemeClr val="accent1">
                    <a:lumMod val="20000"/>
                    <a:lumOff val="80000"/>
                  </a:schemeClr>
                </a:solidFill>
                <a:latin typeface="Cambria"/>
                <a:ea typeface="Cambria"/>
              </a:rPr>
              <a:t> 33 sense.</a:t>
            </a:r>
          </a:p>
          <a:p>
            <a:pPr marL="342900" indent="-342900">
              <a:buFont typeface="Arial" panose="020B0604020202020204" pitchFamily="34" charset="0"/>
              <a:buChar char="•"/>
            </a:pPr>
            <a:r>
              <a:rPr lang="en-US" sz="2000">
                <a:solidFill>
                  <a:schemeClr val="accent1">
                    <a:lumMod val="20000"/>
                    <a:lumOff val="80000"/>
                  </a:schemeClr>
                </a:solidFill>
                <a:latin typeface="Cambria"/>
                <a:ea typeface="Cambria"/>
              </a:rPr>
              <a:t> We would like to do object detection and image classification on tiny ml devices like </a:t>
            </a:r>
            <a:r>
              <a:rPr lang="en-US" sz="2000" err="1">
                <a:solidFill>
                  <a:schemeClr val="accent1">
                    <a:lumMod val="20000"/>
                    <a:lumOff val="80000"/>
                  </a:schemeClr>
                </a:solidFill>
                <a:latin typeface="Cambria"/>
                <a:ea typeface="Cambria"/>
              </a:rPr>
              <a:t>arduino</a:t>
            </a:r>
            <a:r>
              <a:rPr lang="en-US" sz="2000">
                <a:solidFill>
                  <a:schemeClr val="accent1">
                    <a:lumMod val="20000"/>
                    <a:lumOff val="80000"/>
                  </a:schemeClr>
                </a:solidFill>
                <a:latin typeface="Cambria"/>
                <a:ea typeface="Cambria"/>
              </a:rPr>
              <a:t> nano ble33 sense and try to improve the accuracy  and implement these on various algorithms and check.</a:t>
            </a:r>
            <a:endParaRPr lang="en-IN" sz="2000">
              <a:solidFill>
                <a:schemeClr val="accent1">
                  <a:lumMod val="20000"/>
                  <a:lumOff val="80000"/>
                </a:schemeClr>
              </a:solidFill>
              <a:latin typeface="Cambria"/>
              <a:ea typeface="Cambria"/>
            </a:endParaRPr>
          </a:p>
        </p:txBody>
      </p:sp>
    </p:spTree>
    <p:extLst>
      <p:ext uri="{BB962C8B-B14F-4D97-AF65-F5344CB8AC3E}">
        <p14:creationId xmlns:p14="http://schemas.microsoft.com/office/powerpoint/2010/main" val="384984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8B3A-E8C4-3C99-E7B6-7011337A80B4}"/>
              </a:ext>
            </a:extLst>
          </p:cNvPr>
          <p:cNvSpPr>
            <a:spLocks noGrp="1"/>
          </p:cNvSpPr>
          <p:nvPr>
            <p:ph type="ctrTitle"/>
          </p:nvPr>
        </p:nvSpPr>
        <p:spPr>
          <a:xfrm>
            <a:off x="684212" y="685799"/>
            <a:ext cx="7442751" cy="1814805"/>
          </a:xfrm>
        </p:spPr>
        <p:txBody>
          <a:bodyPr>
            <a:normAutofit/>
          </a:bodyPr>
          <a:lstStyle/>
          <a:p>
            <a:r>
              <a:rPr lang="en-US" sz="3200" err="1">
                <a:solidFill>
                  <a:schemeClr val="accent2">
                    <a:lumMod val="60000"/>
                    <a:lumOff val="40000"/>
                  </a:schemeClr>
                </a:solidFill>
              </a:rPr>
              <a:t>REFERenceS</a:t>
            </a:r>
            <a:br>
              <a:rPr lang="en-US"/>
            </a:br>
            <a:br>
              <a:rPr lang="en-US"/>
            </a:br>
            <a:endParaRPr lang="en-IN" sz="1600"/>
          </a:p>
        </p:txBody>
      </p:sp>
      <p:sp>
        <p:nvSpPr>
          <p:cNvPr id="3" name="Subtitle 2">
            <a:extLst>
              <a:ext uri="{FF2B5EF4-FFF2-40B4-BE49-F238E27FC236}">
                <a16:creationId xmlns:a16="http://schemas.microsoft.com/office/drawing/2014/main" id="{C94D695A-DF18-220C-53CD-F2EBEFE1F3E7}"/>
              </a:ext>
            </a:extLst>
          </p:cNvPr>
          <p:cNvSpPr>
            <a:spLocks noGrp="1"/>
          </p:cNvSpPr>
          <p:nvPr>
            <p:ph type="subTitle" idx="1"/>
          </p:nvPr>
        </p:nvSpPr>
        <p:spPr>
          <a:xfrm>
            <a:off x="684212" y="1707503"/>
            <a:ext cx="10823576" cy="4464698"/>
          </a:xfrm>
        </p:spPr>
        <p:txBody>
          <a:bodyPr>
            <a:normAutofit/>
          </a:bodyPr>
          <a:lstStyle/>
          <a:p>
            <a:endParaRPr lang="en-US" sz="2400">
              <a:solidFill>
                <a:schemeClr val="tx2">
                  <a:lumMod val="20000"/>
                  <a:lumOff val="80000"/>
                </a:schemeClr>
              </a:solidFill>
            </a:endParaRPr>
          </a:p>
          <a:p>
            <a:pPr marL="342900" indent="-342900">
              <a:buFont typeface="Wingdings" panose="05000000000000000000" pitchFamily="2" charset="2"/>
              <a:buChar char="Ø"/>
            </a:pPr>
            <a:r>
              <a:rPr lang="en-IN">
                <a:solidFill>
                  <a:schemeClr val="tx1"/>
                </a:solidFill>
                <a:latin typeface="Cambria"/>
                <a:ea typeface="Cambria"/>
                <a:hlinkClick r:id="rId2">
                  <a:extLst>
                    <a:ext uri="{A12FA001-AC4F-418D-AE19-62706E023703}">
                      <ahyp:hlinkClr xmlns:ahyp="http://schemas.microsoft.com/office/drawing/2018/hyperlinkcolor" val="tx"/>
                    </a:ext>
                  </a:extLst>
                </a:hlinkClick>
              </a:rPr>
              <a:t>https://ieeexplore.ieee.org/stamp/stamp.jsp?tp=&amp;arnumber=8463886</a:t>
            </a:r>
            <a:endParaRPr lang="en-IN">
              <a:solidFill>
                <a:schemeClr val="tx1"/>
              </a:solidFill>
              <a:latin typeface="Cambria"/>
              <a:ea typeface="Cambria"/>
            </a:endParaRPr>
          </a:p>
          <a:p>
            <a:pPr marL="342900" indent="-342900">
              <a:buFont typeface="Wingdings" panose="05000000000000000000" pitchFamily="2" charset="2"/>
              <a:buChar char="Ø"/>
            </a:pPr>
            <a:r>
              <a:rPr lang="en-US">
                <a:solidFill>
                  <a:schemeClr val="tx1"/>
                </a:solidFill>
                <a:latin typeface="Cambria"/>
                <a:ea typeface="Cambria"/>
                <a:hlinkClick r:id="rId3">
                  <a:extLst>
                    <a:ext uri="{A12FA001-AC4F-418D-AE19-62706E023703}">
                      <ahyp:hlinkClr xmlns:ahyp="http://schemas.microsoft.com/office/drawing/2018/hyperlinkcolor" val="tx"/>
                    </a:ext>
                  </a:extLst>
                </a:hlinkClick>
              </a:rPr>
              <a:t>https://ieeexplore.ieee.org/stamp/stamp.jsp?tp=&amp;arnumber=990517</a:t>
            </a:r>
            <a:endParaRPr lang="en-IN">
              <a:solidFill>
                <a:schemeClr val="tx1"/>
              </a:solidFill>
              <a:latin typeface="Cambria"/>
              <a:ea typeface="Cambria"/>
            </a:endParaRPr>
          </a:p>
          <a:p>
            <a:pPr marL="342900" indent="-342900">
              <a:buFont typeface="Wingdings" panose="05000000000000000000" pitchFamily="2" charset="2"/>
              <a:buChar char="Ø"/>
            </a:pPr>
            <a:r>
              <a:rPr lang="en-IN">
                <a:solidFill>
                  <a:schemeClr val="tx1"/>
                </a:solidFill>
                <a:latin typeface="Cambria"/>
                <a:ea typeface="Cambria"/>
                <a:hlinkClick r:id="rId4">
                  <a:extLst>
                    <a:ext uri="{A12FA001-AC4F-418D-AE19-62706E023703}">
                      <ahyp:hlinkClr xmlns:ahyp="http://schemas.microsoft.com/office/drawing/2018/hyperlinkcolor" val="tx"/>
                    </a:ext>
                  </a:extLst>
                </a:hlinkClick>
              </a:rPr>
              <a:t>https://www.ijert.org/research/object-detection-using-yolo-and-mobilenet-ssd-a-comparative-study-IJERTV11IS060065.pdf</a:t>
            </a:r>
            <a:endParaRPr lang="en-IN">
              <a:solidFill>
                <a:schemeClr val="tx1"/>
              </a:solidFill>
              <a:latin typeface="Cambria"/>
              <a:ea typeface="Cambria"/>
            </a:endParaRPr>
          </a:p>
          <a:p>
            <a:pPr marL="342900" indent="-342900">
              <a:buFont typeface="Wingdings" panose="05000000000000000000" pitchFamily="2" charset="2"/>
              <a:buChar char="Ø"/>
            </a:pPr>
            <a:r>
              <a:rPr lang="en-IN">
                <a:solidFill>
                  <a:schemeClr val="tx1"/>
                </a:solidFill>
                <a:latin typeface="Cambria"/>
                <a:ea typeface="Cambria"/>
                <a:hlinkClick r:id="rId5">
                  <a:extLst>
                    <a:ext uri="{A12FA001-AC4F-418D-AE19-62706E023703}">
                      <ahyp:hlinkClr xmlns:ahyp="http://schemas.microsoft.com/office/drawing/2018/hyperlinkcolor" val="tx"/>
                    </a:ext>
                  </a:extLst>
                </a:hlinkClick>
              </a:rPr>
              <a:t>https://www.researchgate.net/publication/316184205_MobileNets_Efficient_Convolutional_Neural_Networks_for_Mobile_Vision_Applications</a:t>
            </a:r>
          </a:p>
          <a:p>
            <a:pPr marL="342900" indent="-342900">
              <a:buClr>
                <a:srgbClr val="FFFFFF"/>
              </a:buClr>
              <a:buFont typeface="Wingdings" panose="05000000000000000000" pitchFamily="2" charset="2"/>
              <a:buChar char="Ø"/>
            </a:pPr>
            <a:r>
              <a:rPr lang="en-IN">
                <a:solidFill>
                  <a:schemeClr val="tx1"/>
                </a:solidFill>
                <a:ea typeface="+mn-lt"/>
                <a:cs typeface="+mn-lt"/>
                <a:hlinkClick r:id="rId6">
                  <a:extLst>
                    <a:ext uri="{A12FA001-AC4F-418D-AE19-62706E023703}">
                      <ahyp:hlinkClr xmlns:ahyp="http://schemas.microsoft.com/office/drawing/2018/hyperlinkcolor" val="tx"/>
                    </a:ext>
                  </a:extLst>
                </a:hlinkClick>
              </a:rPr>
              <a:t>https://www.sciencedirect.com/science/article/pii/S0144860921000753</a:t>
            </a:r>
            <a:endParaRPr lang="en-IN">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93532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 y="-258792"/>
            <a:ext cx="12253276" cy="725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104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3ECA53-100A-71C2-E895-4993E48A6715}"/>
              </a:ext>
            </a:extLst>
          </p:cNvPr>
          <p:cNvSpPr txBox="1"/>
          <p:nvPr/>
        </p:nvSpPr>
        <p:spPr>
          <a:xfrm>
            <a:off x="741680" y="751569"/>
            <a:ext cx="6190966" cy="3883114"/>
          </a:xfrm>
          <a:prstGeom prst="rect">
            <a:avLst/>
          </a:prstGeom>
          <a:noFill/>
        </p:spPr>
        <p:txBody>
          <a:bodyPr wrap="square">
            <a:spAutoFit/>
          </a:bodyPr>
          <a:lstStyle/>
          <a:p>
            <a:pPr marL="285750" indent="-285750" rtl="0">
              <a:spcBef>
                <a:spcPts val="200"/>
              </a:spcBef>
              <a:spcAft>
                <a:spcPts val="400"/>
              </a:spcAft>
              <a:buFont typeface="Wingdings" panose="05000000000000000000" pitchFamily="2" charset="2"/>
              <a:buChar char="q"/>
            </a:pPr>
            <a:r>
              <a:rPr lang="en-IN" sz="1800" b="0" i="0" u="none" strike="noStrike">
                <a:solidFill>
                  <a:schemeClr val="accent2">
                    <a:lumMod val="60000"/>
                    <a:lumOff val="40000"/>
                  </a:schemeClr>
                </a:solidFill>
                <a:effectLst/>
                <a:latin typeface="Cambria" panose="02040503050406030204" pitchFamily="18" charset="0"/>
                <a:ea typeface="Cambria" panose="02040503050406030204" pitchFamily="18" charset="0"/>
              </a:rPr>
              <a:t>­</a:t>
            </a:r>
            <a:r>
              <a:rPr lang="en-IN" sz="1800" b="0" i="0" u="none" strike="noStrike">
                <a:solidFill>
                  <a:schemeClr val="accent2">
                    <a:lumMod val="40000"/>
                    <a:lumOff val="60000"/>
                  </a:schemeClr>
                </a:solidFill>
                <a:effectLst/>
                <a:latin typeface="Cambria" panose="02040503050406030204" pitchFamily="18" charset="0"/>
                <a:ea typeface="Cambria" panose="02040503050406030204" pitchFamily="18" charset="0"/>
              </a:rPr>
              <a:t>I</a:t>
            </a:r>
            <a:r>
              <a:rPr lang="en-IN">
                <a:solidFill>
                  <a:schemeClr val="accent2">
                    <a:lumMod val="40000"/>
                    <a:lumOff val="60000"/>
                  </a:schemeClr>
                </a:solidFill>
                <a:latin typeface="Cambria" panose="02040503050406030204" pitchFamily="18" charset="0"/>
                <a:ea typeface="Cambria" panose="02040503050406030204" pitchFamily="18" charset="0"/>
              </a:rPr>
              <a:t>mage and Object Recognition</a:t>
            </a:r>
            <a:r>
              <a:rPr lang="en-IN" sz="1800" b="0" i="0" u="none" strike="noStrike">
                <a:solidFill>
                  <a:schemeClr val="accent2">
                    <a:lumMod val="40000"/>
                    <a:lumOff val="60000"/>
                  </a:schemeClr>
                </a:solidFill>
                <a:effectLst/>
                <a:latin typeface="Cambria" panose="02040503050406030204" pitchFamily="18" charset="0"/>
                <a:ea typeface="Cambria" panose="02040503050406030204" pitchFamily="18" charset="0"/>
              </a:rPr>
              <a:t>:</a:t>
            </a:r>
          </a:p>
          <a:p>
            <a:pPr rtl="0">
              <a:spcBef>
                <a:spcPts val="200"/>
              </a:spcBef>
              <a:spcAft>
                <a:spcPts val="400"/>
              </a:spcAft>
            </a:pPr>
            <a:endParaRPr lang="en-IN">
              <a:solidFill>
                <a:schemeClr val="tx2">
                  <a:lumMod val="20000"/>
                  <a:lumOff val="80000"/>
                </a:schemeClr>
              </a:solidFill>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Open cv2-version 4.6.0-for model and image capture</a:t>
            </a:r>
            <a:endParaRPr lang="en-IN" b="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r>
              <a:rPr lang="en-IN" sz="18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Pytorch</a:t>
            </a:r>
            <a:r>
              <a:rPr lang="en-IN">
                <a:solidFill>
                  <a:schemeClr val="accent1">
                    <a:lumMod val="20000"/>
                    <a:lumOff val="80000"/>
                  </a:schemeClr>
                </a:solidFill>
                <a:latin typeface="Cambria" panose="02040503050406030204" pitchFamily="18" charset="0"/>
                <a:ea typeface="Cambria" panose="02040503050406030204" pitchFamily="18" charset="0"/>
              </a:rPr>
              <a:t> - </a:t>
            </a: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to access </a:t>
            </a:r>
            <a:r>
              <a:rPr lang="en-IN" sz="18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gpu</a:t>
            </a: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in </a:t>
            </a:r>
            <a:r>
              <a:rPr lang="en-IN" sz="18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jetsan</a:t>
            </a: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nano</a:t>
            </a:r>
            <a:endParaRPr lang="en-IN" b="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r>
              <a:rPr lang="en-IN" sz="18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numpy</a:t>
            </a:r>
            <a:endParaRPr lang="en-IN" b="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­TensorFlow</a:t>
            </a:r>
            <a:endParaRPr lang="en-IN" b="0">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a:t>
            </a:r>
            <a:r>
              <a:rPr lang="en-IN" sz="18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os</a:t>
            </a:r>
            <a:r>
              <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python</a:t>
            </a:r>
          </a:p>
          <a:p>
            <a:pPr marL="285750" indent="-285750" rtl="0">
              <a:spcBef>
                <a:spcPts val="200"/>
              </a:spcBef>
              <a:spcAft>
                <a:spcPts val="400"/>
              </a:spcAft>
              <a:buFont typeface="Arial" panose="020B0604020202020204" pitchFamily="34" charset="0"/>
              <a:buChar char="•"/>
            </a:pPr>
            <a:endParaRPr lang="en-IN">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endPar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endParaRPr>
          </a:p>
          <a:p>
            <a:pPr marL="285750" indent="-285750" rtl="0">
              <a:spcBef>
                <a:spcPts val="200"/>
              </a:spcBef>
              <a:spcAft>
                <a:spcPts val="400"/>
              </a:spcAft>
              <a:buFont typeface="Arial" panose="020B0604020202020204" pitchFamily="34" charset="0"/>
              <a:buChar char="•"/>
            </a:pPr>
            <a:endParaRPr lang="en-IN" sz="1800" b="0" i="0" u="none" strike="noStrike">
              <a:solidFill>
                <a:schemeClr val="accent1">
                  <a:lumMod val="20000"/>
                  <a:lumOff val="80000"/>
                </a:schemeClr>
              </a:solidFill>
              <a:effectLst/>
              <a:latin typeface="Cambria" panose="02040503050406030204" pitchFamily="18" charset="0"/>
              <a:ea typeface="Cambria" panose="02040503050406030204" pitchFamily="18" charset="0"/>
            </a:endParaRPr>
          </a:p>
          <a:p>
            <a:endParaRPr lang="en-IN"/>
          </a:p>
        </p:txBody>
      </p:sp>
      <p:sp>
        <p:nvSpPr>
          <p:cNvPr id="2" name="TextBox 1"/>
          <p:cNvSpPr txBox="1"/>
          <p:nvPr/>
        </p:nvSpPr>
        <p:spPr>
          <a:xfrm>
            <a:off x="741679" y="226707"/>
            <a:ext cx="7453223" cy="1200329"/>
          </a:xfrm>
          <a:prstGeom prst="rect">
            <a:avLst/>
          </a:prstGeom>
          <a:noFill/>
        </p:spPr>
        <p:txBody>
          <a:bodyPr wrap="square" rtlCol="0">
            <a:spAutoFit/>
          </a:bodyPr>
          <a:lstStyle/>
          <a:p>
            <a:r>
              <a:rPr lang="en-IN" sz="2400">
                <a:solidFill>
                  <a:schemeClr val="accent4">
                    <a:lumMod val="40000"/>
                    <a:lumOff val="60000"/>
                  </a:schemeClr>
                </a:solidFill>
                <a:latin typeface="Cambria" panose="02040503050406030204" pitchFamily="18" charset="0"/>
                <a:ea typeface="Cambria" panose="02040503050406030204" pitchFamily="18" charset="0"/>
              </a:rPr>
              <a:t>LIBRARIES USED</a:t>
            </a:r>
            <a:r>
              <a:rPr lang="en-IN"/>
              <a:t>:</a:t>
            </a:r>
          </a:p>
          <a:p>
            <a:endParaRPr lang="en-IN"/>
          </a:p>
          <a:p>
            <a:endParaRPr lang="en-IN" sz="1200"/>
          </a:p>
          <a:p>
            <a:endParaRPr lang="en-IN"/>
          </a:p>
        </p:txBody>
      </p:sp>
      <p:sp>
        <p:nvSpPr>
          <p:cNvPr id="4" name="TextBox 3"/>
          <p:cNvSpPr txBox="1"/>
          <p:nvPr/>
        </p:nvSpPr>
        <p:spPr>
          <a:xfrm>
            <a:off x="741679" y="3237722"/>
            <a:ext cx="6713479" cy="1477328"/>
          </a:xfrm>
          <a:prstGeom prst="rect">
            <a:avLst/>
          </a:prstGeom>
          <a:noFill/>
        </p:spPr>
        <p:txBody>
          <a:bodyPr wrap="square" rtlCol="0">
            <a:spAutoFit/>
          </a:bodyPr>
          <a:lstStyle/>
          <a:p>
            <a:r>
              <a:rPr lang="en-IN">
                <a:solidFill>
                  <a:schemeClr val="accent3">
                    <a:lumMod val="20000"/>
                    <a:lumOff val="80000"/>
                  </a:schemeClr>
                </a:solidFill>
              </a:rPr>
              <a:t>DATA SET USED:</a:t>
            </a:r>
          </a:p>
          <a:p>
            <a:r>
              <a:rPr lang="en-IN"/>
              <a:t>Coco data set</a:t>
            </a:r>
          </a:p>
          <a:p>
            <a:r>
              <a:rPr lang="en-US">
                <a:solidFill>
                  <a:schemeClr val="accent1">
                    <a:lumMod val="20000"/>
                    <a:lumOff val="80000"/>
                  </a:schemeClr>
                </a:solidFill>
                <a:latin typeface="Cambria" panose="02040503050406030204" pitchFamily="18" charset="0"/>
                <a:ea typeface="Cambria" panose="02040503050406030204" pitchFamily="18" charset="0"/>
                <a:cs typeface="Calibri" panose="020F0502020204030204" pitchFamily="34" charset="0"/>
              </a:rPr>
              <a:t>Common Objects in Context</a:t>
            </a:r>
          </a:p>
          <a:p>
            <a:r>
              <a:rPr lang="en-US">
                <a:solidFill>
                  <a:schemeClr val="accent1">
                    <a:lumMod val="20000"/>
                    <a:lumOff val="80000"/>
                  </a:schemeClr>
                </a:solidFill>
                <a:latin typeface="Cambria" panose="02040503050406030204" pitchFamily="18" charset="0"/>
                <a:ea typeface="Cambria" panose="02040503050406030204" pitchFamily="18" charset="0"/>
                <a:cs typeface="Calibri" panose="020F0502020204030204" pitchFamily="34" charset="0"/>
              </a:rPr>
              <a:t>It will have 80 object classes and is have more that 3280000 images in different background and classify 80 objects. </a:t>
            </a:r>
            <a:endParaRPr lang="en-IN"/>
          </a:p>
        </p:txBody>
      </p:sp>
      <p:sp>
        <p:nvSpPr>
          <p:cNvPr id="5" name="TextBox 4"/>
          <p:cNvSpPr txBox="1"/>
          <p:nvPr/>
        </p:nvSpPr>
        <p:spPr>
          <a:xfrm>
            <a:off x="741679" y="4823927"/>
            <a:ext cx="6539207" cy="1477328"/>
          </a:xfrm>
          <a:prstGeom prst="rect">
            <a:avLst/>
          </a:prstGeom>
          <a:noFill/>
        </p:spPr>
        <p:txBody>
          <a:bodyPr wrap="square" lIns="91440" tIns="45720" rIns="91440" bIns="45720" rtlCol="0" anchor="t">
            <a:spAutoFit/>
          </a:bodyPr>
          <a:lstStyle/>
          <a:p>
            <a:r>
              <a:rPr lang="en-IN">
                <a:solidFill>
                  <a:schemeClr val="accent2">
                    <a:lumMod val="40000"/>
                    <a:lumOff val="60000"/>
                  </a:schemeClr>
                </a:solidFill>
              </a:rPr>
              <a:t>Models used:</a:t>
            </a:r>
          </a:p>
          <a:p>
            <a:r>
              <a:rPr lang="en-IN">
                <a:solidFill>
                  <a:schemeClr val="accent1">
                    <a:lumMod val="20000"/>
                    <a:lumOff val="80000"/>
                  </a:schemeClr>
                </a:solidFill>
              </a:rPr>
              <a:t>1.)</a:t>
            </a:r>
            <a:r>
              <a:rPr lang="en-IN" err="1">
                <a:solidFill>
                  <a:schemeClr val="accent1">
                    <a:lumMod val="20000"/>
                    <a:lumOff val="80000"/>
                  </a:schemeClr>
                </a:solidFill>
              </a:rPr>
              <a:t>ssd</a:t>
            </a:r>
            <a:r>
              <a:rPr lang="en-IN">
                <a:solidFill>
                  <a:schemeClr val="accent1">
                    <a:lumMod val="20000"/>
                    <a:lumOff val="80000"/>
                  </a:schemeClr>
                </a:solidFill>
              </a:rPr>
              <a:t>  </a:t>
            </a:r>
            <a:r>
              <a:rPr lang="en-IN" err="1">
                <a:solidFill>
                  <a:schemeClr val="accent1">
                    <a:lumMod val="20000"/>
                    <a:lumOff val="80000"/>
                  </a:schemeClr>
                </a:solidFill>
              </a:rPr>
              <a:t>mobilenet</a:t>
            </a:r>
            <a:r>
              <a:rPr lang="en-IN">
                <a:solidFill>
                  <a:schemeClr val="accent1">
                    <a:lumMod val="20000"/>
                    <a:lumOff val="80000"/>
                  </a:schemeClr>
                </a:solidFill>
              </a:rPr>
              <a:t> v3-object detection</a:t>
            </a:r>
          </a:p>
          <a:p>
            <a:r>
              <a:rPr lang="en-IN">
                <a:solidFill>
                  <a:schemeClr val="accent1">
                    <a:lumMod val="20000"/>
                    <a:lumOff val="80000"/>
                  </a:schemeClr>
                </a:solidFill>
              </a:rPr>
              <a:t>2.) </a:t>
            </a:r>
            <a:r>
              <a:rPr lang="en-IN" err="1">
                <a:solidFill>
                  <a:schemeClr val="accent1">
                    <a:lumMod val="20000"/>
                    <a:lumOff val="80000"/>
                  </a:schemeClr>
                </a:solidFill>
              </a:rPr>
              <a:t>harcascade</a:t>
            </a:r>
            <a:r>
              <a:rPr lang="en-IN">
                <a:solidFill>
                  <a:schemeClr val="accent1">
                    <a:lumMod val="20000"/>
                    <a:lumOff val="80000"/>
                  </a:schemeClr>
                </a:solidFill>
              </a:rPr>
              <a:t> classifier-face detection and image classification</a:t>
            </a:r>
          </a:p>
          <a:p>
            <a:r>
              <a:rPr lang="en-IN">
                <a:solidFill>
                  <a:schemeClr val="accent1">
                    <a:lumMod val="20000"/>
                    <a:lumOff val="80000"/>
                  </a:schemeClr>
                </a:solidFill>
              </a:rPr>
              <a:t>3)LBPH Algorithm</a:t>
            </a:r>
          </a:p>
        </p:txBody>
      </p:sp>
      <p:sp>
        <p:nvSpPr>
          <p:cNvPr id="7" name="TextBox 6">
            <a:extLst>
              <a:ext uri="{FF2B5EF4-FFF2-40B4-BE49-F238E27FC236}">
                <a16:creationId xmlns:a16="http://schemas.microsoft.com/office/drawing/2014/main" id="{382F9EE7-7D4B-6521-2EF7-64819047EAA6}"/>
              </a:ext>
            </a:extLst>
          </p:cNvPr>
          <p:cNvSpPr txBox="1"/>
          <p:nvPr/>
        </p:nvSpPr>
        <p:spPr>
          <a:xfrm>
            <a:off x="6531430" y="942392"/>
            <a:ext cx="5467738" cy="2308324"/>
          </a:xfrm>
          <a:prstGeom prst="rect">
            <a:avLst/>
          </a:prstGeom>
          <a:noFill/>
        </p:spPr>
        <p:txBody>
          <a:bodyPr wrap="square">
            <a:spAutoFit/>
          </a:bodyPr>
          <a:lstStyle/>
          <a:p>
            <a:pPr marL="285750" indent="-285750">
              <a:buFont typeface="Wingdings" panose="05000000000000000000" pitchFamily="2" charset="2"/>
              <a:buChar char="q"/>
            </a:pPr>
            <a:r>
              <a:rPr lang="en-IN">
                <a:solidFill>
                  <a:schemeClr val="accent2">
                    <a:lumMod val="40000"/>
                    <a:lumOff val="60000"/>
                  </a:schemeClr>
                </a:solidFill>
              </a:rPr>
              <a:t>Histogram and attendance</a:t>
            </a:r>
            <a:r>
              <a:rPr lang="en-IN"/>
              <a:t>:</a:t>
            </a:r>
          </a:p>
          <a:p>
            <a:endParaRPr lang="en-IN"/>
          </a:p>
          <a:p>
            <a:pPr marL="285750" indent="-285750">
              <a:buFont typeface="Arial" panose="020B0604020202020204" pitchFamily="34" charset="0"/>
              <a:buChar char="•"/>
            </a:pPr>
            <a:r>
              <a:rPr lang="en-IN"/>
              <a:t> </a:t>
            </a:r>
            <a:r>
              <a:rPr lang="en-IN">
                <a:solidFill>
                  <a:schemeClr val="accent1">
                    <a:lumMod val="20000"/>
                    <a:lumOff val="80000"/>
                  </a:schemeClr>
                </a:solidFill>
                <a:latin typeface="Cambria" panose="02040503050406030204" pitchFamily="18" charset="0"/>
                <a:ea typeface="Cambria" panose="02040503050406030204" pitchFamily="18" charset="0"/>
              </a:rPr>
              <a:t>Open cv2</a:t>
            </a:r>
          </a:p>
          <a:p>
            <a:pPr marL="285750" indent="-285750">
              <a:buFont typeface="Arial" panose="020B0604020202020204" pitchFamily="34" charset="0"/>
              <a:buChar char="•"/>
            </a:pPr>
            <a:r>
              <a:rPr lang="en-IN">
                <a:solidFill>
                  <a:schemeClr val="accent1">
                    <a:lumMod val="20000"/>
                    <a:lumOff val="80000"/>
                  </a:schemeClr>
                </a:solidFill>
                <a:latin typeface="Cambria" panose="02040503050406030204" pitchFamily="18" charset="0"/>
                <a:ea typeface="Cambria" panose="02040503050406030204" pitchFamily="18" charset="0"/>
              </a:rPr>
              <a:t> </a:t>
            </a:r>
            <a:r>
              <a:rPr lang="en-IN" err="1">
                <a:solidFill>
                  <a:schemeClr val="accent1">
                    <a:lumMod val="20000"/>
                    <a:lumOff val="80000"/>
                  </a:schemeClr>
                </a:solidFill>
                <a:latin typeface="Cambria" panose="02040503050406030204" pitchFamily="18" charset="0"/>
                <a:ea typeface="Cambria" panose="02040503050406030204" pitchFamily="18" charset="0"/>
              </a:rPr>
              <a:t>Os</a:t>
            </a:r>
            <a:endParaRPr lang="en-IN">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a:solidFill>
                  <a:schemeClr val="accent1">
                    <a:lumMod val="20000"/>
                    <a:lumOff val="80000"/>
                  </a:schemeClr>
                </a:solidFill>
                <a:latin typeface="Cambria" panose="02040503050406030204" pitchFamily="18" charset="0"/>
                <a:ea typeface="Cambria" panose="02040503050406030204" pitchFamily="18" charset="0"/>
              </a:rPr>
              <a:t> PIL</a:t>
            </a:r>
          </a:p>
          <a:p>
            <a:pPr marL="285750" indent="-285750">
              <a:buFont typeface="Arial" panose="020B0604020202020204" pitchFamily="34" charset="0"/>
              <a:buChar char="•"/>
            </a:pPr>
            <a:r>
              <a:rPr lang="en-IN">
                <a:solidFill>
                  <a:schemeClr val="accent1">
                    <a:lumMod val="20000"/>
                    <a:lumOff val="80000"/>
                  </a:schemeClr>
                </a:solidFill>
                <a:latin typeface="Cambria" panose="02040503050406030204" pitchFamily="18" charset="0"/>
                <a:ea typeface="Cambria" panose="02040503050406030204" pitchFamily="18" charset="0"/>
              </a:rPr>
              <a:t> </a:t>
            </a:r>
            <a:r>
              <a:rPr lang="en-IN" err="1">
                <a:solidFill>
                  <a:schemeClr val="accent1">
                    <a:lumMod val="20000"/>
                    <a:lumOff val="80000"/>
                  </a:schemeClr>
                </a:solidFill>
                <a:latin typeface="Cambria" panose="02040503050406030204" pitchFamily="18" charset="0"/>
                <a:ea typeface="Cambria" panose="02040503050406030204" pitchFamily="18" charset="0"/>
              </a:rPr>
              <a:t>Numpy</a:t>
            </a:r>
            <a:endParaRPr lang="en-IN">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a:solidFill>
                  <a:schemeClr val="accent1">
                    <a:lumMod val="20000"/>
                    <a:lumOff val="80000"/>
                  </a:schemeClr>
                </a:solidFill>
                <a:latin typeface="Cambria" panose="02040503050406030204" pitchFamily="18" charset="0"/>
                <a:ea typeface="Cambria" panose="02040503050406030204" pitchFamily="18" charset="0"/>
              </a:rPr>
              <a:t>Matplotlib</a:t>
            </a:r>
          </a:p>
          <a:p>
            <a:pPr marL="285750" indent="-285750">
              <a:buFont typeface="Arial" panose="020B0604020202020204" pitchFamily="34" charset="0"/>
              <a:buChar char="•"/>
            </a:pP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9131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FA28-B7FC-7B1C-3299-9DEA25DAAE47}"/>
              </a:ext>
            </a:extLst>
          </p:cNvPr>
          <p:cNvSpPr>
            <a:spLocks noGrp="1"/>
          </p:cNvSpPr>
          <p:nvPr>
            <p:ph type="ctrTitle"/>
          </p:nvPr>
        </p:nvSpPr>
        <p:spPr>
          <a:xfrm>
            <a:off x="684212" y="345233"/>
            <a:ext cx="8001000" cy="1026367"/>
          </a:xfrm>
        </p:spPr>
        <p:txBody>
          <a:bodyPr>
            <a:normAutofit/>
          </a:bodyPr>
          <a:lstStyle/>
          <a:p>
            <a:r>
              <a:rPr lang="en-US" sz="4400">
                <a:solidFill>
                  <a:schemeClr val="accent2">
                    <a:lumMod val="60000"/>
                    <a:lumOff val="40000"/>
                  </a:schemeClr>
                </a:solidFill>
              </a:rPr>
              <a:t>OPEN CV</a:t>
            </a:r>
            <a:endParaRPr lang="en-IN" sz="4400">
              <a:solidFill>
                <a:schemeClr val="accent2">
                  <a:lumMod val="60000"/>
                  <a:lumOff val="40000"/>
                </a:schemeClr>
              </a:solidFill>
            </a:endParaRPr>
          </a:p>
        </p:txBody>
      </p:sp>
      <p:sp>
        <p:nvSpPr>
          <p:cNvPr id="3" name="Subtitle 2">
            <a:extLst>
              <a:ext uri="{FF2B5EF4-FFF2-40B4-BE49-F238E27FC236}">
                <a16:creationId xmlns:a16="http://schemas.microsoft.com/office/drawing/2014/main" id="{E89C6A8C-B327-F91A-C14E-DB105BD9F45A}"/>
              </a:ext>
            </a:extLst>
          </p:cNvPr>
          <p:cNvSpPr>
            <a:spLocks noGrp="1"/>
          </p:cNvSpPr>
          <p:nvPr>
            <p:ph type="subTitle" idx="1"/>
          </p:nvPr>
        </p:nvSpPr>
        <p:spPr>
          <a:xfrm>
            <a:off x="684212" y="1819469"/>
            <a:ext cx="6400800" cy="4432041"/>
          </a:xfrm>
        </p:spPr>
        <p:txBody>
          <a:bodyPr>
            <a:normAutofit fontScale="25000" lnSpcReduction="20000"/>
          </a:bodyPr>
          <a:lstStyle/>
          <a:p>
            <a:r>
              <a:rPr lang="en-US" sz="8800" b="0" i="0">
                <a:solidFill>
                  <a:schemeClr val="accent4">
                    <a:lumMod val="60000"/>
                    <a:lumOff val="40000"/>
                  </a:schemeClr>
                </a:solidFill>
                <a:effectLst/>
                <a:latin typeface="urw-din"/>
              </a:rPr>
              <a:t>Computer Vision</a:t>
            </a:r>
          </a:p>
          <a:p>
            <a:r>
              <a:rPr lang="en-US" sz="7200" b="0" i="0">
                <a:solidFill>
                  <a:schemeClr val="accent1">
                    <a:lumMod val="20000"/>
                    <a:lumOff val="80000"/>
                  </a:schemeClr>
                </a:solidFill>
                <a:effectLst/>
                <a:latin typeface="Cambria" panose="02040503050406030204" pitchFamily="18" charset="0"/>
                <a:ea typeface="Cambria" panose="02040503050406030204" pitchFamily="18" charset="0"/>
              </a:rPr>
              <a:t>Computer vision is a process by which we can understand the images and videos how they are stored and how we can manipulate and retrieve data from them. Computer Vision is the base or mostly used for Artificial Intelligence. Computer-Vision is playing a major role in self-driving cars, robotics as well as in photo correction apps. </a:t>
            </a:r>
          </a:p>
          <a:p>
            <a:r>
              <a:rPr lang="en-US" sz="7200" b="0" i="0">
                <a:solidFill>
                  <a:schemeClr val="accent1">
                    <a:lumMod val="20000"/>
                    <a:lumOff val="80000"/>
                  </a:schemeClr>
                </a:solidFill>
                <a:effectLst/>
                <a:latin typeface="Cambria" panose="02040503050406030204" pitchFamily="18" charset="0"/>
                <a:ea typeface="Cambria" panose="02040503050406030204" pitchFamily="18" charset="0"/>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NumPy, python is capable of processing the OpenCV array structure for analysis. To Identify image pattern and its various features we use vector space and perform mathematical operations on these features. </a:t>
            </a:r>
            <a:endParaRPr lang="en-IN" sz="72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Computer Vision Using OpenCV - Analytics Vidhya">
            <a:extLst>
              <a:ext uri="{FF2B5EF4-FFF2-40B4-BE49-F238E27FC236}">
                <a16:creationId xmlns:a16="http://schemas.microsoft.com/office/drawing/2014/main" id="{DB20380B-7037-2B65-F6D1-B5746F45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898" y="2239347"/>
            <a:ext cx="3237721"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216" y="255639"/>
            <a:ext cx="7435094" cy="523220"/>
          </a:xfrm>
          <a:prstGeom prst="rect">
            <a:avLst/>
          </a:prstGeom>
          <a:noFill/>
        </p:spPr>
        <p:txBody>
          <a:bodyPr wrap="square" rtlCol="0">
            <a:spAutoFit/>
          </a:bodyPr>
          <a:lstStyle/>
          <a:p>
            <a:r>
              <a:rPr lang="en-IN" sz="2800">
                <a:solidFill>
                  <a:schemeClr val="accent2">
                    <a:lumMod val="60000"/>
                    <a:lumOff val="40000"/>
                  </a:schemeClr>
                </a:solidFill>
                <a:latin typeface="Cambria" panose="02040503050406030204" pitchFamily="18" charset="0"/>
                <a:ea typeface="Cambria" panose="02040503050406030204" pitchFamily="18" charset="0"/>
              </a:rPr>
              <a:t>PIL library</a:t>
            </a:r>
            <a:r>
              <a:rPr lang="en-IN"/>
              <a:t>:</a:t>
            </a:r>
          </a:p>
        </p:txBody>
      </p:sp>
      <p:sp>
        <p:nvSpPr>
          <p:cNvPr id="3" name="TextBox 2"/>
          <p:cNvSpPr txBox="1"/>
          <p:nvPr/>
        </p:nvSpPr>
        <p:spPr>
          <a:xfrm>
            <a:off x="648928" y="885635"/>
            <a:ext cx="8662219" cy="3416320"/>
          </a:xfrm>
          <a:prstGeom prst="rect">
            <a:avLst/>
          </a:prstGeom>
          <a:noFill/>
        </p:spPr>
        <p:txBody>
          <a:bodyPr wrap="square" rtlCol="0">
            <a:sp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Opening, rotating and displaying an image</a:t>
            </a:r>
          </a:p>
          <a:p>
            <a:r>
              <a:rPr lang="en-US">
                <a:solidFill>
                  <a:schemeClr val="accent1">
                    <a:lumMod val="20000"/>
                    <a:lumOff val="80000"/>
                  </a:schemeClr>
                </a:solidFill>
                <a:latin typeface="Cambria" panose="02040503050406030204" pitchFamily="18" charset="0"/>
                <a:ea typeface="Cambria" panose="02040503050406030204" pitchFamily="18" charset="0"/>
              </a:rPr>
              <a:t>To load the image, we simply import the image module from the pillow and call the </a:t>
            </a:r>
            <a:r>
              <a:rPr lang="en-US" b="1" err="1">
                <a:solidFill>
                  <a:schemeClr val="accent1">
                    <a:lumMod val="20000"/>
                    <a:lumOff val="80000"/>
                  </a:schemeClr>
                </a:solidFill>
                <a:latin typeface="Cambria" panose="02040503050406030204" pitchFamily="18" charset="0"/>
                <a:ea typeface="Cambria" panose="02040503050406030204" pitchFamily="18" charset="0"/>
              </a:rPr>
              <a:t>Image.open</a:t>
            </a:r>
            <a:r>
              <a:rPr lang="en-US" b="1">
                <a:solidFill>
                  <a:schemeClr val="accent1">
                    <a:lumMod val="20000"/>
                    <a:lumOff val="80000"/>
                  </a:schemeClr>
                </a:solidFill>
                <a:latin typeface="Cambria" panose="02040503050406030204" pitchFamily="18" charset="0"/>
                <a:ea typeface="Cambria" panose="02040503050406030204" pitchFamily="18" charset="0"/>
              </a:rPr>
              <a:t>()</a:t>
            </a:r>
            <a:r>
              <a:rPr lang="en-US">
                <a:solidFill>
                  <a:schemeClr val="accent1">
                    <a:lumMod val="20000"/>
                    <a:lumOff val="80000"/>
                  </a:schemeClr>
                </a:solidFill>
                <a:latin typeface="Cambria" panose="02040503050406030204" pitchFamily="18" charset="0"/>
                <a:ea typeface="Cambria" panose="02040503050406030204" pitchFamily="18" charset="0"/>
              </a:rPr>
              <a:t>, passing the image filename.</a:t>
            </a:r>
          </a:p>
          <a:p>
            <a:r>
              <a:rPr lang="en-US">
                <a:solidFill>
                  <a:schemeClr val="accent1">
                    <a:lumMod val="20000"/>
                    <a:lumOff val="80000"/>
                  </a:schemeClr>
                </a:solidFill>
                <a:latin typeface="Cambria" panose="02040503050406030204" pitchFamily="18" charset="0"/>
                <a:ea typeface="Cambria" panose="02040503050406030204" pitchFamily="18" charset="0"/>
              </a:rPr>
              <a:t>Instead of calling the Pillow module, we will call the PIL module as to make it backward compatible with an older module called Python Imaging Library (PIL). That’s why our code starts with </a:t>
            </a:r>
            <a:r>
              <a:rPr lang="en-US" b="1">
                <a:solidFill>
                  <a:schemeClr val="accent1">
                    <a:lumMod val="20000"/>
                    <a:lumOff val="80000"/>
                  </a:schemeClr>
                </a:solidFill>
                <a:latin typeface="Cambria" panose="02040503050406030204" pitchFamily="18" charset="0"/>
                <a:ea typeface="Cambria" panose="02040503050406030204" pitchFamily="18" charset="0"/>
              </a:rPr>
              <a:t>“from PIL import Image”</a:t>
            </a:r>
            <a:r>
              <a:rPr lang="en-US">
                <a:solidFill>
                  <a:schemeClr val="accent1">
                    <a:lumMod val="20000"/>
                    <a:lumOff val="80000"/>
                  </a:schemeClr>
                </a:solidFill>
                <a:latin typeface="Cambria" panose="02040503050406030204" pitchFamily="18" charset="0"/>
                <a:ea typeface="Cambria" panose="02040503050406030204" pitchFamily="18" charset="0"/>
              </a:rPr>
              <a:t> instead of </a:t>
            </a:r>
            <a:r>
              <a:rPr lang="en-US" b="1">
                <a:solidFill>
                  <a:schemeClr val="accent1">
                    <a:lumMod val="20000"/>
                    <a:lumOff val="80000"/>
                  </a:schemeClr>
                </a:solidFill>
                <a:latin typeface="Cambria" panose="02040503050406030204" pitchFamily="18" charset="0"/>
                <a:ea typeface="Cambria" panose="02040503050406030204" pitchFamily="18" charset="0"/>
              </a:rPr>
              <a:t>“from Pillow import Image”</a:t>
            </a:r>
            <a:r>
              <a:rPr lang="en-US">
                <a:solidFill>
                  <a:schemeClr val="accent1">
                    <a:lumMod val="20000"/>
                    <a:lumOff val="80000"/>
                  </a:schemeClr>
                </a:solidFill>
                <a:latin typeface="Cambria" panose="02040503050406030204" pitchFamily="18" charset="0"/>
                <a:ea typeface="Cambria" panose="02040503050406030204" pitchFamily="18" charset="0"/>
              </a:rPr>
              <a:t>.</a:t>
            </a:r>
          </a:p>
          <a:p>
            <a:r>
              <a:rPr lang="en-US">
                <a:solidFill>
                  <a:schemeClr val="accent1">
                    <a:lumMod val="20000"/>
                    <a:lumOff val="80000"/>
                  </a:schemeClr>
                </a:solidFill>
                <a:latin typeface="Cambria" panose="02040503050406030204" pitchFamily="18" charset="0"/>
                <a:ea typeface="Cambria" panose="02040503050406030204" pitchFamily="18" charset="0"/>
              </a:rPr>
              <a:t>Next, we’re going to load the image by calling the </a:t>
            </a:r>
            <a:r>
              <a:rPr lang="en-US" b="1" err="1">
                <a:solidFill>
                  <a:schemeClr val="accent1">
                    <a:lumMod val="20000"/>
                    <a:lumOff val="80000"/>
                  </a:schemeClr>
                </a:solidFill>
                <a:latin typeface="Cambria" panose="02040503050406030204" pitchFamily="18" charset="0"/>
                <a:ea typeface="Cambria" panose="02040503050406030204" pitchFamily="18" charset="0"/>
              </a:rPr>
              <a:t>Image.open</a:t>
            </a:r>
            <a:r>
              <a:rPr lang="en-US" b="1">
                <a:solidFill>
                  <a:schemeClr val="accent1">
                    <a:lumMod val="20000"/>
                    <a:lumOff val="80000"/>
                  </a:schemeClr>
                </a:solidFill>
                <a:latin typeface="Cambria" panose="02040503050406030204" pitchFamily="18" charset="0"/>
                <a:ea typeface="Cambria" panose="02040503050406030204" pitchFamily="18" charset="0"/>
              </a:rPr>
              <a:t>() function</a:t>
            </a:r>
            <a:r>
              <a:rPr lang="en-US">
                <a:solidFill>
                  <a:schemeClr val="accent1">
                    <a:lumMod val="20000"/>
                    <a:lumOff val="80000"/>
                  </a:schemeClr>
                </a:solidFill>
                <a:latin typeface="Cambria" panose="02040503050406030204" pitchFamily="18" charset="0"/>
                <a:ea typeface="Cambria" panose="02040503050406030204" pitchFamily="18" charset="0"/>
              </a:rPr>
              <a:t>, which returns a value of the Image object data type. Any modification we make to the image object can be saved to an image file with the </a:t>
            </a:r>
            <a:r>
              <a:rPr lang="en-US" b="1">
                <a:solidFill>
                  <a:schemeClr val="accent1">
                    <a:lumMod val="20000"/>
                    <a:lumOff val="80000"/>
                  </a:schemeClr>
                </a:solidFill>
                <a:latin typeface="Cambria" panose="02040503050406030204" pitchFamily="18" charset="0"/>
                <a:ea typeface="Cambria" panose="02040503050406030204" pitchFamily="18" charset="0"/>
              </a:rPr>
              <a:t>save()</a:t>
            </a:r>
            <a:r>
              <a:rPr lang="en-US">
                <a:solidFill>
                  <a:schemeClr val="accent1">
                    <a:lumMod val="20000"/>
                    <a:lumOff val="80000"/>
                  </a:schemeClr>
                </a:solidFill>
                <a:latin typeface="Cambria" panose="02040503050406030204" pitchFamily="18" charset="0"/>
                <a:ea typeface="Cambria" panose="02040503050406030204" pitchFamily="18" charset="0"/>
              </a:rPr>
              <a:t> method. The image object we received using </a:t>
            </a:r>
            <a:r>
              <a:rPr lang="en-US" b="1" err="1">
                <a:solidFill>
                  <a:schemeClr val="accent1">
                    <a:lumMod val="20000"/>
                    <a:lumOff val="80000"/>
                  </a:schemeClr>
                </a:solidFill>
                <a:latin typeface="Cambria" panose="02040503050406030204" pitchFamily="18" charset="0"/>
                <a:ea typeface="Cambria" panose="02040503050406030204" pitchFamily="18" charset="0"/>
              </a:rPr>
              <a:t>Image.open</a:t>
            </a:r>
            <a:r>
              <a:rPr lang="en-US" b="1">
                <a:solidFill>
                  <a:schemeClr val="accent1">
                    <a:lumMod val="20000"/>
                    <a:lumOff val="80000"/>
                  </a:schemeClr>
                </a:solidFill>
                <a:latin typeface="Cambria" panose="02040503050406030204" pitchFamily="18" charset="0"/>
                <a:ea typeface="Cambria" panose="02040503050406030204" pitchFamily="18" charset="0"/>
              </a:rPr>
              <a:t>()</a:t>
            </a:r>
            <a:r>
              <a:rPr lang="en-US">
                <a:solidFill>
                  <a:schemeClr val="accent1">
                    <a:lumMod val="20000"/>
                    <a:lumOff val="80000"/>
                  </a:schemeClr>
                </a:solidFill>
                <a:latin typeface="Cambria" panose="02040503050406030204" pitchFamily="18" charset="0"/>
                <a:ea typeface="Cambria" panose="02040503050406030204" pitchFamily="18" charset="0"/>
              </a:rPr>
              <a:t>, later can be used to resize, crop, draw or other image manipulation method calls on this Image object.</a:t>
            </a:r>
          </a:p>
        </p:txBody>
      </p:sp>
      <p:sp>
        <p:nvSpPr>
          <p:cNvPr id="4" name="TextBox 3"/>
          <p:cNvSpPr txBox="1"/>
          <p:nvPr/>
        </p:nvSpPr>
        <p:spPr>
          <a:xfrm>
            <a:off x="501444" y="4218039"/>
            <a:ext cx="8129371" cy="2185214"/>
          </a:xfrm>
          <a:prstGeom prst="rect">
            <a:avLst/>
          </a:prstGeom>
          <a:noFill/>
        </p:spPr>
        <p:txBody>
          <a:bodyPr wrap="square" rtlCol="0">
            <a:spAutoFit/>
          </a:bodyPr>
          <a:lstStyle/>
          <a:p>
            <a:endParaRPr lang="en-IN">
              <a:solidFill>
                <a:schemeClr val="accent2">
                  <a:lumMod val="60000"/>
                  <a:lumOff val="40000"/>
                </a:schemeClr>
              </a:solidFill>
            </a:endParaRPr>
          </a:p>
          <a:p>
            <a:r>
              <a:rPr lang="en-IN" sz="2800">
                <a:solidFill>
                  <a:schemeClr val="accent2">
                    <a:lumMod val="40000"/>
                    <a:lumOff val="60000"/>
                  </a:schemeClr>
                </a:solidFill>
                <a:latin typeface="Cambria" panose="02040503050406030204" pitchFamily="18" charset="0"/>
                <a:ea typeface="Cambria" panose="02040503050406030204" pitchFamily="18" charset="0"/>
              </a:rPr>
              <a:t>OS library:</a:t>
            </a:r>
          </a:p>
          <a:p>
            <a:endParaRPr lang="en-IN">
              <a:solidFill>
                <a:schemeClr val="accent2">
                  <a:lumMod val="60000"/>
                  <a:lumOff val="40000"/>
                </a:schemeClr>
              </a:solidFill>
            </a:endParaRPr>
          </a:p>
          <a:p>
            <a:r>
              <a:rPr lang="en-US">
                <a:solidFill>
                  <a:schemeClr val="accent1">
                    <a:lumMod val="20000"/>
                    <a:lumOff val="80000"/>
                  </a:schemeClr>
                </a:solidFill>
                <a:latin typeface="Cambria" panose="02040503050406030204" pitchFamily="18" charset="0"/>
                <a:ea typeface="Cambria" panose="02040503050406030204" pitchFamily="18" charset="0"/>
              </a:rPr>
              <a:t>The OS module in Python provides functions for interacting with the operating system. OS comes under Python’s standard utility modules. This module provides a portable way of using operating system-dependent functionality. The *</a:t>
            </a:r>
            <a:r>
              <a:rPr lang="en-US" err="1">
                <a:solidFill>
                  <a:schemeClr val="accent1">
                    <a:lumMod val="20000"/>
                    <a:lumOff val="80000"/>
                  </a:schemeClr>
                </a:solidFill>
                <a:latin typeface="Cambria" panose="02040503050406030204" pitchFamily="18" charset="0"/>
                <a:ea typeface="Cambria" panose="02040503050406030204" pitchFamily="18" charset="0"/>
              </a:rPr>
              <a:t>os</a:t>
            </a:r>
            <a:r>
              <a:rPr lang="en-US">
                <a:solidFill>
                  <a:schemeClr val="accent1">
                    <a:lumMod val="20000"/>
                    <a:lumOff val="80000"/>
                  </a:schemeClr>
                </a:solidFill>
                <a:latin typeface="Cambria" panose="02040503050406030204" pitchFamily="18" charset="0"/>
                <a:ea typeface="Cambria" panose="02040503050406030204" pitchFamily="18" charset="0"/>
              </a:rPr>
              <a:t>* and *</a:t>
            </a:r>
            <a:r>
              <a:rPr lang="en-US" err="1">
                <a:solidFill>
                  <a:schemeClr val="accent1">
                    <a:lumMod val="20000"/>
                    <a:lumOff val="80000"/>
                  </a:schemeClr>
                </a:solidFill>
                <a:latin typeface="Cambria" panose="02040503050406030204" pitchFamily="18" charset="0"/>
                <a:ea typeface="Cambria" panose="02040503050406030204" pitchFamily="18" charset="0"/>
              </a:rPr>
              <a:t>os.path</a:t>
            </a:r>
            <a:r>
              <a:rPr lang="en-US">
                <a:solidFill>
                  <a:schemeClr val="accent1">
                    <a:lumMod val="20000"/>
                    <a:lumOff val="80000"/>
                  </a:schemeClr>
                </a:solidFill>
                <a:latin typeface="Cambria" panose="02040503050406030204" pitchFamily="18" charset="0"/>
                <a:ea typeface="Cambria" panose="02040503050406030204" pitchFamily="18" charset="0"/>
              </a:rPr>
              <a:t>* modules include many functions to interact with the file system.</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4347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41707"/>
            <a:ext cx="8534400" cy="1609455"/>
          </a:xfrm>
        </p:spPr>
        <p:txBody>
          <a:bodyPr>
            <a:normAutofit/>
          </a:bodyPr>
          <a:lstStyle/>
          <a:p>
            <a:r>
              <a:rPr lang="en-IN" sz="3000">
                <a:solidFill>
                  <a:schemeClr val="accent2">
                    <a:lumMod val="40000"/>
                    <a:lumOff val="60000"/>
                  </a:schemeClr>
                </a:solidFill>
              </a:rPr>
              <a:t>PYTORCH:</a:t>
            </a:r>
            <a:br>
              <a:rPr lang="en-IN"/>
            </a:br>
            <a:endParaRPr lang="en-IN"/>
          </a:p>
        </p:txBody>
      </p:sp>
      <p:sp>
        <p:nvSpPr>
          <p:cNvPr id="3" name="Content Placeholder 2"/>
          <p:cNvSpPr>
            <a:spLocks noGrp="1"/>
          </p:cNvSpPr>
          <p:nvPr>
            <p:ph idx="1"/>
          </p:nvPr>
        </p:nvSpPr>
        <p:spPr>
          <a:xfrm>
            <a:off x="552091" y="812223"/>
            <a:ext cx="8534400" cy="2833777"/>
          </a:xfrm>
        </p:spPr>
        <p:txBody>
          <a:bodyPr/>
          <a:lstStyle/>
          <a:p>
            <a:pPr marL="0" indent="0">
              <a:buNone/>
            </a:pPr>
            <a:r>
              <a:rPr lang="en-US" err="1">
                <a:solidFill>
                  <a:schemeClr val="accent1">
                    <a:lumMod val="20000"/>
                    <a:lumOff val="80000"/>
                  </a:schemeClr>
                </a:solidFill>
                <a:latin typeface="Cambria" panose="02040503050406030204" pitchFamily="18" charset="0"/>
                <a:ea typeface="Cambria" panose="02040503050406030204" pitchFamily="18" charset="0"/>
              </a:rPr>
              <a:t>PyTorch</a:t>
            </a:r>
            <a:r>
              <a:rPr lang="en-US">
                <a:solidFill>
                  <a:schemeClr val="accent1">
                    <a:lumMod val="20000"/>
                    <a:lumOff val="80000"/>
                  </a:schemeClr>
                </a:solidFill>
                <a:latin typeface="Cambria" panose="02040503050406030204" pitchFamily="18" charset="0"/>
                <a:ea typeface="Cambria" panose="02040503050406030204" pitchFamily="18" charset="0"/>
              </a:rPr>
              <a:t> is a machine learning framework based on the Torch library, used for applications such as computer vision and natural language processing, originally developed by Meta AI and now part of the Linux Foundation umbrella. It is free and open-source software released under the modified BSD </a:t>
            </a:r>
            <a:r>
              <a:rPr lang="en-US" err="1">
                <a:solidFill>
                  <a:schemeClr val="accent1">
                    <a:lumMod val="20000"/>
                    <a:lumOff val="80000"/>
                  </a:schemeClr>
                </a:solidFill>
                <a:latin typeface="Cambria" panose="02040503050406030204" pitchFamily="18" charset="0"/>
                <a:ea typeface="Cambria" panose="02040503050406030204" pitchFamily="18" charset="0"/>
              </a:rPr>
              <a:t>license.Used</a:t>
            </a:r>
            <a:r>
              <a:rPr lang="en-US">
                <a:solidFill>
                  <a:schemeClr val="accent1">
                    <a:lumMod val="20000"/>
                    <a:lumOff val="80000"/>
                  </a:schemeClr>
                </a:solidFill>
                <a:latin typeface="Cambria" panose="02040503050406030204" pitchFamily="18" charset="0"/>
                <a:ea typeface="Cambria" panose="02040503050406030204" pitchFamily="18" charset="0"/>
              </a:rPr>
              <a:t> for </a:t>
            </a:r>
            <a:r>
              <a:rPr lang="en-US" err="1">
                <a:solidFill>
                  <a:schemeClr val="accent1">
                    <a:lumMod val="20000"/>
                    <a:lumOff val="80000"/>
                  </a:schemeClr>
                </a:solidFill>
                <a:latin typeface="Cambria" panose="02040503050406030204" pitchFamily="18" charset="0"/>
                <a:ea typeface="Cambria" panose="02040503050406030204" pitchFamily="18" charset="0"/>
              </a:rPr>
              <a:t>cuda</a:t>
            </a:r>
            <a:r>
              <a:rPr lang="en-US">
                <a:solidFill>
                  <a:schemeClr val="accent1">
                    <a:lumMod val="20000"/>
                    <a:lumOff val="80000"/>
                  </a:schemeClr>
                </a:solidFill>
                <a:latin typeface="Cambria" panose="02040503050406030204" pitchFamily="18" charset="0"/>
                <a:ea typeface="Cambria" panose="02040503050406030204" pitchFamily="18" charset="0"/>
              </a:rPr>
              <a:t> programming.</a:t>
            </a:r>
          </a:p>
          <a:p>
            <a:endParaRPr lang="en-IN">
              <a:solidFill>
                <a:schemeClr val="accent1">
                  <a:lumMod val="60000"/>
                  <a:lumOff val="4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1846" y="490448"/>
            <a:ext cx="239398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2257" y="3338423"/>
            <a:ext cx="7211683" cy="369332"/>
          </a:xfrm>
          <a:prstGeom prst="rect">
            <a:avLst/>
          </a:prstGeom>
          <a:noFill/>
        </p:spPr>
        <p:txBody>
          <a:bodyPr wrap="square" rtlCol="0">
            <a:spAutoFit/>
          </a:bodyPr>
          <a:lstStyle/>
          <a:p>
            <a:endParaRPr lang="en-IN"/>
          </a:p>
        </p:txBody>
      </p:sp>
      <p:sp>
        <p:nvSpPr>
          <p:cNvPr id="5" name="TextBox 4"/>
          <p:cNvSpPr txBox="1"/>
          <p:nvPr/>
        </p:nvSpPr>
        <p:spPr>
          <a:xfrm>
            <a:off x="552091" y="3338423"/>
            <a:ext cx="7970807" cy="2862322"/>
          </a:xfrm>
          <a:prstGeom prst="rect">
            <a:avLst/>
          </a:prstGeom>
          <a:noFill/>
        </p:spPr>
        <p:txBody>
          <a:bodyPr wrap="square" rtlCol="0">
            <a:sp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Always remember that for a deep learning or machine learning model to have a good precision, a large dataset is a necessity. So, here’s where our file </a:t>
            </a:r>
            <a:r>
              <a:rPr lang="en-US" err="1">
                <a:solidFill>
                  <a:schemeClr val="accent1">
                    <a:lumMod val="20000"/>
                    <a:lumOff val="80000"/>
                  </a:schemeClr>
                </a:solidFill>
                <a:latin typeface="Cambria" panose="02040503050406030204" pitchFamily="18" charset="0"/>
                <a:ea typeface="Cambria" panose="02040503050406030204" pitchFamily="18" charset="0"/>
              </a:rPr>
              <a:t>coco.names</a:t>
            </a:r>
            <a:r>
              <a:rPr lang="en-US">
                <a:solidFill>
                  <a:schemeClr val="accent1">
                    <a:lumMod val="20000"/>
                    <a:lumOff val="80000"/>
                  </a:schemeClr>
                </a:solidFill>
                <a:latin typeface="Cambria" panose="02040503050406030204" pitchFamily="18" charset="0"/>
                <a:ea typeface="Cambria" panose="02040503050406030204" pitchFamily="18" charset="0"/>
              </a:rPr>
              <a:t> comes into picture. COCO stands for Common Objects in Context. This dataset contains objects from an everyday context. It is easier to identify a bottle in front of a blank wall than when it is in a classroom where children are playing hopscotch in the background. COCO dataset provides the labeling and segmentation of the objects in the images. There are 80 object categories of labeled and segmented images in the file. Thus our model can detect and identify 80 types of objects.</a:t>
            </a:r>
          </a:p>
          <a:p>
            <a:endParaRPr lang="en-IN"/>
          </a:p>
        </p:txBody>
      </p:sp>
      <p:sp>
        <p:nvSpPr>
          <p:cNvPr id="6" name="TextBox 5"/>
          <p:cNvSpPr txBox="1"/>
          <p:nvPr/>
        </p:nvSpPr>
        <p:spPr>
          <a:xfrm>
            <a:off x="552091" y="2924355"/>
            <a:ext cx="6823494" cy="369332"/>
          </a:xfrm>
          <a:prstGeom prst="rect">
            <a:avLst/>
          </a:prstGeom>
          <a:noFill/>
        </p:spPr>
        <p:txBody>
          <a:bodyPr wrap="square" rtlCol="0">
            <a:spAutoFit/>
          </a:bodyPr>
          <a:lstStyle/>
          <a:p>
            <a:r>
              <a:rPr lang="en-IN">
                <a:solidFill>
                  <a:schemeClr val="accent2">
                    <a:lumMod val="40000"/>
                    <a:lumOff val="60000"/>
                  </a:schemeClr>
                </a:solidFill>
              </a:rPr>
              <a:t>COCO DATA SET:</a:t>
            </a:r>
          </a:p>
        </p:txBody>
      </p:sp>
    </p:spTree>
    <p:extLst>
      <p:ext uri="{BB962C8B-B14F-4D97-AF65-F5344CB8AC3E}">
        <p14:creationId xmlns:p14="http://schemas.microsoft.com/office/powerpoint/2010/main" val="97594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0759-1BD4-E502-0E24-9EB7B085908F}"/>
              </a:ext>
            </a:extLst>
          </p:cNvPr>
          <p:cNvSpPr>
            <a:spLocks noGrp="1"/>
          </p:cNvSpPr>
          <p:nvPr>
            <p:ph type="ctrTitle"/>
          </p:nvPr>
        </p:nvSpPr>
        <p:spPr>
          <a:xfrm>
            <a:off x="684212" y="685799"/>
            <a:ext cx="8001000" cy="1407161"/>
          </a:xfrm>
        </p:spPr>
        <p:txBody>
          <a:bodyPr>
            <a:normAutofit/>
          </a:bodyPr>
          <a:lstStyle/>
          <a:p>
            <a:br>
              <a:rPr lang="en-US" sz="4000" b="0" i="0">
                <a:solidFill>
                  <a:schemeClr val="accent2"/>
                </a:solidFill>
                <a:effectLst/>
                <a:latin typeface="Roboto" panose="02000000000000000000" pitchFamily="2" charset="0"/>
              </a:rPr>
            </a:br>
            <a:endParaRPr lang="en-IN" sz="1700">
              <a:solidFill>
                <a:schemeClr val="accent1">
                  <a:lumMod val="20000"/>
                  <a:lumOff val="80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50319DF-AA83-321D-7941-988F44F5628A}"/>
              </a:ext>
            </a:extLst>
          </p:cNvPr>
          <p:cNvSpPr>
            <a:spLocks noGrp="1"/>
          </p:cNvSpPr>
          <p:nvPr>
            <p:ph type="subTitle" idx="1"/>
          </p:nvPr>
        </p:nvSpPr>
        <p:spPr>
          <a:xfrm>
            <a:off x="684212" y="410547"/>
            <a:ext cx="6400800" cy="6062443"/>
          </a:xfrm>
        </p:spPr>
        <p:txBody>
          <a:bodyPr>
            <a:normAutofit fontScale="25000" lnSpcReduction="20000"/>
          </a:bodyPr>
          <a:lstStyle/>
          <a:p>
            <a:r>
              <a:rPr lang="en-US" sz="9600" b="0" i="0">
                <a:solidFill>
                  <a:schemeClr val="accent2">
                    <a:lumMod val="60000"/>
                    <a:lumOff val="40000"/>
                  </a:schemeClr>
                </a:solidFill>
                <a:effectLst/>
                <a:latin typeface="Roboto"/>
                <a:ea typeface="Roboto"/>
                <a:cs typeface="Roboto"/>
              </a:rPr>
              <a:t>COCO DATASET</a:t>
            </a:r>
            <a:r>
              <a:rPr lang="en-US" sz="9600">
                <a:solidFill>
                  <a:schemeClr val="accent2">
                    <a:lumMod val="60000"/>
                    <a:lumOff val="40000"/>
                  </a:schemeClr>
                </a:solidFill>
                <a:latin typeface="Roboto"/>
                <a:ea typeface="Roboto"/>
                <a:cs typeface="Roboto"/>
              </a:rPr>
              <a:t> For object detection:</a:t>
            </a:r>
            <a:br>
              <a:rPr lang="en-US" sz="6600" b="0" i="0">
                <a:effectLst/>
                <a:latin typeface="Roboto" panose="02000000000000000000" pitchFamily="2" charset="0"/>
              </a:rPr>
            </a:br>
            <a:br>
              <a:rPr lang="en-US" sz="7200" b="0" i="0">
                <a:effectLst/>
                <a:latin typeface="Calibri" panose="020F0502020204030204" pitchFamily="34" charset="0"/>
                <a:ea typeface="Calibri" panose="020F0502020204030204" pitchFamily="34" charset="0"/>
                <a:cs typeface="Calibri" panose="020F0502020204030204" pitchFamily="34" charset="0"/>
              </a:rPr>
            </a:br>
            <a:r>
              <a:rPr lang="en-US" sz="8000" b="0" i="0">
                <a:solidFill>
                  <a:schemeClr val="accent1">
                    <a:lumMod val="20000"/>
                    <a:lumOff val="80000"/>
                  </a:schemeClr>
                </a:solidFill>
                <a:effectLst/>
                <a:latin typeface="Cambria"/>
                <a:ea typeface="Cambria"/>
                <a:cs typeface="Calibri"/>
              </a:rPr>
              <a:t>COCO stands for Common Objects in Context, as the image dataset was created with the goal of </a:t>
            </a:r>
            <a:r>
              <a:rPr lang="en-US" sz="8000">
                <a:solidFill>
                  <a:schemeClr val="accent1">
                    <a:lumMod val="20000"/>
                    <a:lumOff val="80000"/>
                  </a:schemeClr>
                </a:solidFill>
                <a:latin typeface="Cambria"/>
                <a:ea typeface="Cambria"/>
                <a:cs typeface="Calibri"/>
              </a:rPr>
              <a:t>advancing.</a:t>
            </a:r>
            <a:r>
              <a:rPr lang="en-US" sz="8000" b="0" i="0">
                <a:solidFill>
                  <a:schemeClr val="accent1">
                    <a:lumMod val="20000"/>
                    <a:lumOff val="80000"/>
                  </a:schemeClr>
                </a:solidFill>
                <a:effectLst/>
                <a:latin typeface="Cambria"/>
                <a:ea typeface="Cambria"/>
                <a:cs typeface="Calibri"/>
              </a:rPr>
              <a:t> The COCO dataset contains challenging, high-quality visual datasets for computer vision, mostly state-of-the-art neural networks.</a:t>
            </a:r>
            <a:endParaRPr lang="en-US" sz="8000" b="1" i="0">
              <a:solidFill>
                <a:schemeClr val="accent1">
                  <a:lumMod val="20000"/>
                  <a:lumOff val="80000"/>
                </a:schemeClr>
              </a:solidFill>
              <a:effectLst/>
              <a:latin typeface="Cambria"/>
              <a:ea typeface="Cambria"/>
              <a:cs typeface="Calibri"/>
            </a:endParaRPr>
          </a:p>
          <a:p>
            <a:pPr algn="l"/>
            <a:endParaRPr lang="en-US" sz="8000" b="1">
              <a:solidFill>
                <a:schemeClr val="accent4">
                  <a:lumMod val="60000"/>
                  <a:lumOff val="40000"/>
                </a:schemeClr>
              </a:solidFill>
              <a:latin typeface="Arial" panose="020B0604020202020204" pitchFamily="34" charset="0"/>
              <a:cs typeface="Arial" panose="020B0604020202020204" pitchFamily="34" charset="0"/>
            </a:endParaRPr>
          </a:p>
          <a:p>
            <a:pPr algn="l"/>
            <a:r>
              <a:rPr lang="en-US" sz="8000" b="1" i="0">
                <a:solidFill>
                  <a:schemeClr val="accent4">
                    <a:lumMod val="60000"/>
                    <a:lumOff val="40000"/>
                  </a:schemeClr>
                </a:solidFill>
                <a:effectLst/>
                <a:latin typeface="Arial"/>
                <a:cs typeface="Arial"/>
              </a:rPr>
              <a:t>Features of the COCO dataset</a:t>
            </a:r>
          </a:p>
          <a:p>
            <a:pPr algn="l"/>
            <a:endParaRPr lang="en-US" sz="8000" b="1" i="0">
              <a:solidFill>
                <a:schemeClr val="accent4">
                  <a:lumMod val="60000"/>
                  <a:lumOff val="40000"/>
                </a:schemeClr>
              </a:solidFill>
              <a:effectLst/>
              <a:latin typeface="Arial"/>
              <a:cs typeface="Arial"/>
            </a:endParaRPr>
          </a:p>
          <a:p>
            <a:pPr algn="l" fontAlgn="base">
              <a:buFont typeface="Arial" panose="020B0604020202020204" pitchFamily="34" charset="0"/>
              <a:buChar char="•"/>
            </a:pPr>
            <a:r>
              <a:rPr lang="en-US" sz="8000" b="0" i="0">
                <a:solidFill>
                  <a:schemeClr val="accent1">
                    <a:lumMod val="20000"/>
                    <a:lumOff val="80000"/>
                  </a:schemeClr>
                </a:solidFill>
                <a:effectLst/>
                <a:latin typeface="Cambria"/>
                <a:ea typeface="Cambria"/>
                <a:cs typeface="Arial"/>
              </a:rPr>
              <a:t>Object segmentation with detailed instance annotations</a:t>
            </a:r>
          </a:p>
          <a:p>
            <a:pPr algn="l">
              <a:buClr>
                <a:srgbClr val="FFFFFF"/>
              </a:buClr>
              <a:buFont typeface="Arial" panose="020B0604020202020204" pitchFamily="34" charset="0"/>
              <a:buChar char="•"/>
            </a:pPr>
            <a:r>
              <a:rPr lang="en-US" sz="8000" b="0" i="0">
                <a:solidFill>
                  <a:schemeClr val="accent1">
                    <a:lumMod val="20000"/>
                    <a:lumOff val="80000"/>
                  </a:schemeClr>
                </a:solidFill>
                <a:effectLst/>
                <a:latin typeface="Cambria"/>
                <a:ea typeface="Cambria"/>
                <a:cs typeface="Arial"/>
              </a:rPr>
              <a:t>Recognition in context</a:t>
            </a:r>
            <a:endParaRPr lang="en-US" sz="8000">
              <a:solidFill>
                <a:schemeClr val="accent1">
                  <a:lumMod val="20000"/>
                  <a:lumOff val="80000"/>
                </a:schemeClr>
              </a:solidFill>
              <a:latin typeface="Cambria"/>
              <a:ea typeface="Cambria"/>
              <a:cs typeface="Arial"/>
            </a:endParaRPr>
          </a:p>
          <a:p>
            <a:pPr>
              <a:buClr>
                <a:srgbClr val="FFFFFF"/>
              </a:buClr>
              <a:buFont typeface="Arial" panose="020B0604020202020204" pitchFamily="34" charset="0"/>
              <a:buChar char="•"/>
            </a:pPr>
            <a:r>
              <a:rPr lang="en-US" sz="8000" err="1">
                <a:solidFill>
                  <a:schemeClr val="accent1">
                    <a:lumMod val="20000"/>
                    <a:lumOff val="80000"/>
                  </a:schemeClr>
                </a:solidFill>
                <a:latin typeface="Cambria"/>
                <a:ea typeface="Cambria"/>
                <a:cs typeface="Arial"/>
              </a:rPr>
              <a:t>Superpixel</a:t>
            </a:r>
            <a:r>
              <a:rPr lang="en-US" sz="8000">
                <a:solidFill>
                  <a:schemeClr val="accent1">
                    <a:lumMod val="20000"/>
                    <a:lumOff val="80000"/>
                  </a:schemeClr>
                </a:solidFill>
                <a:latin typeface="Cambria"/>
                <a:ea typeface="Cambria"/>
                <a:cs typeface="Arial"/>
              </a:rPr>
              <a:t> stuff segmentation</a:t>
            </a:r>
            <a:endParaRPr lang="en-US" sz="8000">
              <a:solidFill>
                <a:schemeClr val="accent1">
                  <a:lumMod val="20000"/>
                  <a:lumOff val="80000"/>
                </a:schemeClr>
              </a:solidFill>
              <a:latin typeface="Century Gothic"/>
              <a:ea typeface="Cambria"/>
              <a:cs typeface="Arial"/>
            </a:endParaRPr>
          </a:p>
          <a:p>
            <a:pPr>
              <a:buClr>
                <a:srgbClr val="FFFFFF"/>
              </a:buClr>
            </a:pPr>
            <a:r>
              <a:rPr lang="en-US" sz="8000">
                <a:solidFill>
                  <a:schemeClr val="tx2">
                    <a:lumMod val="75000"/>
                  </a:schemeClr>
                </a:solidFill>
                <a:latin typeface="Century Gothic"/>
                <a:ea typeface="Cambria"/>
                <a:cs typeface="Arial"/>
              </a:rPr>
              <a:t>•</a:t>
            </a:r>
            <a:r>
              <a:rPr lang="en-US" sz="8000">
                <a:solidFill>
                  <a:schemeClr val="tx2">
                    <a:lumMod val="75000"/>
                  </a:schemeClr>
                </a:solidFill>
                <a:latin typeface="Cambria" panose="02040503050406030204" pitchFamily="18" charset="0"/>
                <a:ea typeface="Cambria" panose="02040503050406030204" pitchFamily="18" charset="0"/>
                <a:cs typeface="Arial"/>
              </a:rPr>
              <a:t>80 object categories, the “COCO classes”, which include “things” for which individual instances may be easily labeled (person, car, chair, MORE THAN 320000 images are present in the data set and </a:t>
            </a:r>
            <a:r>
              <a:rPr lang="en-US" sz="8000" err="1">
                <a:solidFill>
                  <a:schemeClr val="tx2">
                    <a:lumMod val="75000"/>
                  </a:schemeClr>
                </a:solidFill>
                <a:latin typeface="Cambria" panose="02040503050406030204" pitchFamily="18" charset="0"/>
                <a:ea typeface="Cambria" panose="02040503050406030204" pitchFamily="18" charset="0"/>
                <a:cs typeface="Arial"/>
              </a:rPr>
              <a:t>microsoft</a:t>
            </a:r>
            <a:r>
              <a:rPr lang="en-US" sz="8000">
                <a:solidFill>
                  <a:schemeClr val="tx2">
                    <a:lumMod val="75000"/>
                  </a:schemeClr>
                </a:solidFill>
                <a:latin typeface="Cambria" panose="02040503050406030204" pitchFamily="18" charset="0"/>
                <a:ea typeface="Cambria" panose="02040503050406030204" pitchFamily="18" charset="0"/>
                <a:cs typeface="Arial"/>
              </a:rPr>
              <a:t> designed this data set.</a:t>
            </a:r>
            <a:endParaRPr lang="en-US" sz="8000">
              <a:solidFill>
                <a:schemeClr val="tx2">
                  <a:lumMod val="75000"/>
                </a:schemeClr>
              </a:solidFill>
              <a:latin typeface="Cambria" panose="02040503050406030204" pitchFamily="18" charset="0"/>
              <a:ea typeface="Cambria" panose="02040503050406030204" pitchFamily="18" charset="0"/>
            </a:endParaRPr>
          </a:p>
          <a:p>
            <a:endParaRPr lang="en-IN"/>
          </a:p>
        </p:txBody>
      </p:sp>
      <p:pic>
        <p:nvPicPr>
          <p:cNvPr id="2050" name="Picture 2" descr="COCO/MS-COCO Dataset">
            <a:extLst>
              <a:ext uri="{FF2B5EF4-FFF2-40B4-BE49-F238E27FC236}">
                <a16:creationId xmlns:a16="http://schemas.microsoft.com/office/drawing/2014/main" id="{1CD3C952-5295-60C7-8195-B28015091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706" y="2287555"/>
            <a:ext cx="3338804" cy="333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3918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AIML PPT</Template>
  <TotalTime>0</TotalTime>
  <Words>5951</Words>
  <Application>Microsoft Office PowerPoint</Application>
  <PresentationFormat>Widescreen</PresentationFormat>
  <Paragraphs>305</Paragraphs>
  <Slides>44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Calibri</vt:lpstr>
      <vt:lpstr>Cambria</vt:lpstr>
      <vt:lpstr>Century Gothic</vt:lpstr>
      <vt:lpstr>Courier New</vt:lpstr>
      <vt:lpstr>erdana</vt:lpstr>
      <vt:lpstr>inter-regular</vt:lpstr>
      <vt:lpstr>Roboto</vt:lpstr>
      <vt:lpstr>source-serif-pro</vt:lpstr>
      <vt:lpstr>urw-din</vt:lpstr>
      <vt:lpstr>Wingdings</vt:lpstr>
      <vt:lpstr>Wingdings 3</vt:lpstr>
      <vt:lpstr>Slice</vt:lpstr>
      <vt:lpstr>IMAGE processing in JETSoN NANO and tinyml  </vt:lpstr>
      <vt:lpstr>EDGE COMPUTING:</vt:lpstr>
      <vt:lpstr>ABOUT JETSEN NANO</vt:lpstr>
      <vt:lpstr>PowerPoint Presentation</vt:lpstr>
      <vt:lpstr>PowerPoint Presentation</vt:lpstr>
      <vt:lpstr>OPEN CV</vt:lpstr>
      <vt:lpstr>PowerPoint Presentation</vt:lpstr>
      <vt:lpstr>PYTORCH: </vt:lpstr>
      <vt:lpstr> </vt:lpstr>
      <vt:lpstr>                          </vt:lpstr>
      <vt:lpstr>FACE RECOGNITION</vt:lpstr>
      <vt:lpstr>PowerPoint Presentation</vt:lpstr>
      <vt:lpstr>Haar Cascade classifier</vt:lpstr>
      <vt:lpstr>PowerPoint Presentation</vt:lpstr>
      <vt:lpstr>PowerPoint Presentation</vt:lpstr>
      <vt:lpstr>PowerPoint Presentation</vt:lpstr>
      <vt:lpstr>  Detect multiscale</vt:lpstr>
      <vt:lpstr>PowerPoint Presentation</vt:lpstr>
      <vt:lpstr>PowerPoint Presentation</vt:lpstr>
      <vt:lpstr>PowerPoint Presentation</vt:lpstr>
      <vt:lpstr>Histogram</vt:lpstr>
      <vt:lpstr>LBPH(Local Binary Patterns Histograms) algorithm</vt:lpstr>
      <vt:lpstr>PowerPoint Presentation</vt:lpstr>
      <vt:lpstr>PowerPoint Presentation</vt:lpstr>
      <vt:lpstr>PowerPoint Presentation</vt:lpstr>
      <vt:lpstr>PowerPoint Presentation</vt:lpstr>
      <vt:lpstr>MOBILE NET </vt:lpstr>
      <vt:lpstr>PowerPoint Presentation</vt:lpstr>
      <vt:lpstr>PowerPoint Presentation</vt:lpstr>
      <vt:lpstr>PowerPoint Presentation</vt:lpstr>
      <vt:lpstr>PowerPoint Presentation</vt:lpstr>
      <vt:lpstr>PowerPoint Presentation</vt:lpstr>
      <vt:lpstr>PowerPoint Presentation</vt:lpstr>
      <vt:lpstr>TINY ML</vt:lpstr>
      <vt:lpstr>PowerPoint Presentation</vt:lpstr>
      <vt:lpstr>PowerPoint Presentation</vt:lpstr>
      <vt:lpstr>PowerPoint Presentation</vt:lpstr>
      <vt:lpstr>PowerPoint Presentation</vt:lpstr>
      <vt:lpstr>Histogram equalization</vt:lpstr>
      <vt:lpstr>PowerPoint Presentation</vt:lpstr>
      <vt:lpstr>PowerPoint Presentation</vt:lpstr>
      <vt:lpstr>PowerPoint Presentation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in JETSoN NANO and tinyml  </dc:title>
  <dc:creator>Praveen kumar M</dc:creator>
  <cp:lastModifiedBy>Praveen kumar M</cp:lastModifiedBy>
  <cp:revision>1</cp:revision>
  <dcterms:created xsi:type="dcterms:W3CDTF">2022-11-23T08:48:21Z</dcterms:created>
  <dcterms:modified xsi:type="dcterms:W3CDTF">2022-11-23T08:48:32Z</dcterms:modified>
</cp:coreProperties>
</file>